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4"/>
  </p:notesMasterIdLst>
  <p:sldIdLst>
    <p:sldId id="257" r:id="rId2"/>
    <p:sldId id="345" r:id="rId3"/>
    <p:sldId id="519" r:id="rId4"/>
    <p:sldId id="256" r:id="rId5"/>
    <p:sldId id="350" r:id="rId6"/>
    <p:sldId id="260" r:id="rId7"/>
    <p:sldId id="363" r:id="rId8"/>
    <p:sldId id="358" r:id="rId9"/>
    <p:sldId id="359" r:id="rId10"/>
    <p:sldId id="365" r:id="rId11"/>
    <p:sldId id="518" r:id="rId12"/>
    <p:sldId id="263" r:id="rId13"/>
  </p:sldIdLst>
  <p:sldSz cx="12161838" cy="6858000"/>
  <p:notesSz cx="6858000" cy="9144000"/>
  <p:embeddedFontLst>
    <p:embeddedFont>
      <p:font typeface="Exo" panose="020B0604020202020204" charset="0"/>
      <p:regular r:id="rId15"/>
      <p:bold r:id="rId16"/>
      <p:italic r:id="rId17"/>
      <p:boldItalic r:id="rId18"/>
    </p:embeddedFont>
    <p:embeddedFont>
      <p:font typeface="Anaheim" panose="020B0604020202020204" charset="0"/>
      <p:regular r:id="rId19"/>
    </p:embeddedFont>
    <p:embeddedFont>
      <p:font typeface="Calibri" panose="020F0502020204030204" pitchFamily="34" charset="0"/>
      <p:regular r:id="rId20"/>
      <p:bold r:id="rId21"/>
      <p:italic r:id="rId22"/>
      <p:boldItalic r:id="rId23"/>
    </p:embeddedFont>
    <p:embeddedFont>
      <p:font typeface="Lato" panose="020B0604020202020204" charset="0"/>
      <p:regular r:id="rId24"/>
      <p:bold r:id="rId25"/>
      <p:italic r:id="rId26"/>
      <p:boldItalic r:id="rId27"/>
    </p:embeddedFont>
    <p:embeddedFont>
      <p:font typeface="HP001 4 hàng" panose="020B0603050302020204" pitchFamily="34" charset="0"/>
      <p:regular r:id="rId28"/>
      <p:bold r:id="rId29"/>
    </p:embeddedFont>
    <p:embeddedFont>
      <p:font typeface="HP001 4H" panose="020B0603050302020204" pitchFamily="34" charset="0"/>
      <p:regular r:id="rId30"/>
      <p:bold r:id="rId31"/>
    </p:embeddedFont>
    <p:embeddedFont>
      <p:font typeface="Barlow Condensed" panose="020B0604020202020204" charset="0"/>
      <p:regular r:id="rId32"/>
      <p:bold r:id="rId33"/>
      <p:italic r:id="rId34"/>
      <p:boldItalic r:id="rId35"/>
    </p:embeddedFont>
    <p:embeddedFont>
      <p:font typeface="Annie Use Your Telescope" panose="020B0604020202020204" charset="0"/>
      <p:regular r:id="rId36"/>
    </p:embeddedFont>
    <p:embeddedFont>
      <p:font typeface="Open Sans"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C09"/>
    <a:srgbClr val="AA2668"/>
    <a:srgbClr val="FFFF99"/>
    <a:srgbClr val="E3B77A"/>
    <a:srgbClr val="FFFAC2"/>
    <a:srgbClr val="C3E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831022-6AAF-4C02-9ED9-483D0646D08C}">
  <a:tblStyle styleId="{9E831022-6AAF-4C02-9ED9-483D0646D0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45" autoAdjust="0"/>
  </p:normalViewPr>
  <p:slideViewPr>
    <p:cSldViewPr snapToGrid="0">
      <p:cViewPr varScale="1">
        <p:scale>
          <a:sx n="62" d="100"/>
          <a:sy n="62" d="100"/>
        </p:scale>
        <p:origin x="10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font" Target="fonts/font25.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font" Target="fonts/font26.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9ee626784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9ee6267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các số để ra đáp án ngẫu nhiên</a:t>
            </a:r>
          </a:p>
        </p:txBody>
      </p:sp>
    </p:spTree>
    <p:extLst>
      <p:ext uri="{BB962C8B-B14F-4D97-AF65-F5344CB8AC3E}">
        <p14:creationId xmlns:p14="http://schemas.microsoft.com/office/powerpoint/2010/main" val="1689364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Thi 2 đội đặt tính nhanh và cẩn thận</a:t>
            </a:r>
            <a:endParaRPr lang="en-US" dirty="0"/>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53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f72f9837cb_0_10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1" name="Google Shape;1661;gf72f9837c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294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Để HS dễ hình dung, Gv có thể HD HS tách số HC bạc và đồng ra 1 bên thì sẽ còn lại HC vàng. Đồng nghĩa với việc mình lấy tất cả số HC từ đi số HCB và HCĐ. Khi dạy em hay làm vậy ạ. </a:t>
            </a:r>
            <a:endParaRPr/>
          </a:p>
        </p:txBody>
      </p:sp>
    </p:spTree>
    <p:extLst>
      <p:ext uri="{BB962C8B-B14F-4D97-AF65-F5344CB8AC3E}">
        <p14:creationId xmlns:p14="http://schemas.microsoft.com/office/powerpoint/2010/main" val="3565011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nói thêm về nền thể thoa nước nahf trên trường quốc tế ngày càng nâng cao, đội ngũ vđv ngày càng chất lượng </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2043E91-0332-46B7-84BF-5D2845605838}" type="slidenum">
              <a:rPr lang="en-US" smtClean="0"/>
              <a:t>9</a:t>
            </a:fld>
            <a:endParaRPr lang="en-US"/>
          </a:p>
        </p:txBody>
      </p:sp>
    </p:spTree>
    <p:extLst>
      <p:ext uri="{BB962C8B-B14F-4D97-AF65-F5344CB8AC3E}">
        <p14:creationId xmlns:p14="http://schemas.microsoft.com/office/powerpoint/2010/main" val="149168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số để nó di chuyển về áo ạ</a:t>
            </a:r>
          </a:p>
        </p:txBody>
      </p:sp>
    </p:spTree>
    <p:extLst>
      <p:ext uri="{BB962C8B-B14F-4D97-AF65-F5344CB8AC3E}">
        <p14:creationId xmlns:p14="http://schemas.microsoft.com/office/powerpoint/2010/main" val="2075692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4.xml"/><Relationship Id="rId1" Type="http://schemas.openxmlformats.org/officeDocument/2006/relationships/slideMaster" Target="../slideMasters/slideMaster1.xml"/><Relationship Id="rId4" Type="http://schemas.openxmlformats.org/officeDocument/2006/relationships/slide" Target="../slides/slide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00" y="18400"/>
            <a:ext cx="12161838"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6275" y="289309"/>
            <a:ext cx="11190814"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19799" y="1470417"/>
            <a:ext cx="732224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88197" y="4893379"/>
            <a:ext cx="5385444"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59906" y="5133934"/>
            <a:ext cx="2491"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03741" y="5883038"/>
            <a:ext cx="3686"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61838"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6275" y="289309"/>
            <a:ext cx="11190814"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48614" y="966000"/>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77982"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88261" y="3479400"/>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1431" y="2528300"/>
            <a:ext cx="837922"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34408"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44686"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37986"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290834"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00536"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6994350"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47260"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57538"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52278"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61838"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3241"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4350" y="289309"/>
            <a:ext cx="11190814"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6473" y="4259000"/>
            <a:ext cx="2846939"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0970" y="3528800"/>
            <a:ext cx="1957944"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56218" y="4259000"/>
            <a:ext cx="2846939"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00316" y="3528800"/>
            <a:ext cx="1958742"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65263" y="4259000"/>
            <a:ext cx="2846939"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09761" y="3528800"/>
            <a:ext cx="1957944"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61838"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4680" y="3182437"/>
            <a:ext cx="6025935"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6936" y="289314"/>
            <a:ext cx="6280285"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20691" y="5624970"/>
            <a:ext cx="6025935"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32948" y="2731847"/>
            <a:ext cx="6280285"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61838"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17687" y="5520398"/>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61838"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6275" y="289309"/>
            <a:ext cx="11190814"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6424" y="179663"/>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79989" y="232599"/>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66780"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1467" y="245432"/>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46740"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30954" y="243828"/>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26697"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12838" y="243828"/>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06656"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085123" y="248640"/>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025" y="171638"/>
            <a:ext cx="11790583"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4447" y="250245"/>
            <a:ext cx="11557154"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68663" y="6217622"/>
            <a:ext cx="72989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ea typeface="+mn-ea"/>
              </a:rPr>
              <a:pPr defTabSz="912114">
                <a:defRPr/>
              </a:pPr>
              <a:t>‹#›</a:t>
            </a:fld>
            <a:endParaRPr lang="en">
              <a:solidFill>
                <a:srgbClr val="1E4E79"/>
              </a:solidFill>
              <a:ea typeface="+mn-ea"/>
            </a:endParaRPr>
          </a:p>
        </p:txBody>
      </p:sp>
      <p:sp>
        <p:nvSpPr>
          <p:cNvPr id="142" name="Google Shape;142;p7"/>
          <p:cNvSpPr txBox="1">
            <a:spLocks noGrp="1"/>
          </p:cNvSpPr>
          <p:nvPr>
            <p:ph type="title"/>
          </p:nvPr>
        </p:nvSpPr>
        <p:spPr>
          <a:xfrm>
            <a:off x="6093587" y="1198525"/>
            <a:ext cx="5506045"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093587" y="2063905"/>
            <a:ext cx="5506045"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3306"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14835"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rId4" action="ppaction://hlinksldjump"/>
          </p:cNvPr>
          <p:cNvSpPr txBox="1"/>
          <p:nvPr/>
        </p:nvSpPr>
        <p:spPr>
          <a:xfrm>
            <a:off x="4506364"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12741" y="211888"/>
            <a:ext cx="1634845"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289422"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180951"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939" y="557551"/>
            <a:ext cx="1579800" cy="343249"/>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1026950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211382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61838"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6275" y="289309"/>
            <a:ext cx="11190814"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01207" y="2114500"/>
            <a:ext cx="4312106"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01207" y="3657767"/>
            <a:ext cx="4970872"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28438" y="2114500"/>
            <a:ext cx="2275956"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61838"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6275" y="289309"/>
            <a:ext cx="11190814"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08603" y="1761600"/>
            <a:ext cx="9744633"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61838"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6275" y="289309"/>
            <a:ext cx="11190814"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86170" y="3995829"/>
            <a:ext cx="3851648"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27987" y="3259433"/>
            <a:ext cx="1768015"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25741" y="3991664"/>
            <a:ext cx="3855239"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69353" y="3255267"/>
            <a:ext cx="1768015"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61838"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6275" y="289309"/>
            <a:ext cx="11190814"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8"/>
        <p:cNvGrpSpPr/>
        <p:nvPr/>
      </p:nvGrpSpPr>
      <p:grpSpPr>
        <a:xfrm>
          <a:off x="0" y="0"/>
          <a:ext cx="0" cy="0"/>
          <a:chOff x="0" y="0"/>
          <a:chExt cx="0" cy="0"/>
        </a:xfrm>
      </p:grpSpPr>
      <p:grpSp>
        <p:nvGrpSpPr>
          <p:cNvPr id="289" name="Google Shape;289;p8"/>
          <p:cNvGrpSpPr/>
          <p:nvPr/>
        </p:nvGrpSpPr>
        <p:grpSpPr>
          <a:xfrm>
            <a:off x="-200" y="18400"/>
            <a:ext cx="12161838" cy="6821200"/>
            <a:chOff x="-150" y="13800"/>
            <a:chExt cx="9144000" cy="5115900"/>
          </a:xfrm>
        </p:grpSpPr>
        <p:grpSp>
          <p:nvGrpSpPr>
            <p:cNvPr id="290" name="Google Shape;290;p8"/>
            <p:cNvGrpSpPr/>
            <p:nvPr/>
          </p:nvGrpSpPr>
          <p:grpSpPr>
            <a:xfrm>
              <a:off x="318911" y="13800"/>
              <a:ext cx="8506178" cy="5115900"/>
              <a:chOff x="318911" y="-66425"/>
              <a:chExt cx="8506178" cy="5115900"/>
            </a:xfrm>
          </p:grpSpPr>
          <p:cxnSp>
            <p:nvCxnSpPr>
              <p:cNvPr id="291" name="Google Shape;291;p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2" name="Google Shape;292;p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3" name="Google Shape;293;p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4" name="Google Shape;294;p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5" name="Google Shape;295;p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6" name="Google Shape;296;p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7" name="Google Shape;297;p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8" name="Google Shape;298;p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9" name="Google Shape;299;p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0" name="Google Shape;300;p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1" name="Google Shape;301;p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2" name="Google Shape;302;p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3" name="Google Shape;303;p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4" name="Google Shape;304;p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5" name="Google Shape;305;p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6" name="Google Shape;306;p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7" name="Google Shape;307;p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8" name="Google Shape;308;p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9" name="Google Shape;309;p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0" name="Google Shape;310;p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1" name="Google Shape;311;p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2" name="Google Shape;312;p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3" name="Google Shape;313;p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14" name="Google Shape;314;p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5" name="Google Shape;315;p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6" name="Google Shape;316;p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7" name="Google Shape;317;p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8" name="Google Shape;318;p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9" name="Google Shape;319;p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0" name="Google Shape;320;p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1" name="Google Shape;321;p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2" name="Google Shape;322;p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3" name="Google Shape;323;p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4" name="Google Shape;324;p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5" name="Google Shape;325;p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6" name="Google Shape;326;p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7" name="Google Shape;327;p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28" name="Google Shape;328;p8"/>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29" name="Google Shape;329;p8"/>
          <p:cNvGrpSpPr/>
          <p:nvPr/>
        </p:nvGrpSpPr>
        <p:grpSpPr>
          <a:xfrm>
            <a:off x="556275" y="289309"/>
            <a:ext cx="11190814" cy="6022417"/>
            <a:chOff x="418241" y="216981"/>
            <a:chExt cx="8413926" cy="4516813"/>
          </a:xfrm>
        </p:grpSpPr>
        <p:sp>
          <p:nvSpPr>
            <p:cNvPr id="330" name="Google Shape;330;p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2" name="Google Shape;332;p8"/>
          <p:cNvSpPr txBox="1">
            <a:spLocks noGrp="1"/>
          </p:cNvSpPr>
          <p:nvPr>
            <p:ph type="title"/>
          </p:nvPr>
        </p:nvSpPr>
        <p:spPr>
          <a:xfrm>
            <a:off x="2102985" y="2351000"/>
            <a:ext cx="7955869" cy="18040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10640" b="1"/>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61838"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6275" y="289309"/>
            <a:ext cx="11190814"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05395" y="3731233"/>
            <a:ext cx="6351049"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295627" y="2184667"/>
            <a:ext cx="5570585"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06228" y="954400"/>
            <a:ext cx="6216184"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593367"/>
            <a:ext cx="10264543"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8" r:id="rId9"/>
    <p:sldLayoutId id="2147483659" r:id="rId10"/>
    <p:sldLayoutId id="2147483664" r:id="rId11"/>
    <p:sldLayoutId id="2147483680" r:id="rId12"/>
    <p:sldLayoutId id="2147483681" r:id="rId13"/>
    <p:sldLayoutId id="2147483685" r:id="rId14"/>
    <p:sldLayoutId id="214748368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4.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audio" Target="../media/audio1.wav"/><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8.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pic>
        <p:nvPicPr>
          <p:cNvPr id="12" name="Picture 2">
            <a:extLst>
              <a:ext uri="{FF2B5EF4-FFF2-40B4-BE49-F238E27FC236}">
                <a16:creationId xmlns:a16="http://schemas.microsoft.com/office/drawing/2014/main" id="{787280E3-5F4B-4E66-B931-45E57240395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234" r="1868"/>
          <a:stretch/>
        </p:blipFill>
        <p:spPr bwMode="auto">
          <a:xfrm>
            <a:off x="923168" y="1247826"/>
            <a:ext cx="10315501" cy="283180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Bộ SGK Lớp 6 - Kết nối tri thức với cuộc sống - Công ty Cổ phần Đầu tư và  Phát triển Giáo dục Phương Nam">
            <a:extLst>
              <a:ext uri="{FF2B5EF4-FFF2-40B4-BE49-F238E27FC236}">
                <a16:creationId xmlns:a16="http://schemas.microsoft.com/office/drawing/2014/main" id="{ED7C2BA5-C3E9-44F6-93C0-B61F07D59E9B}"/>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10701802" y="0"/>
            <a:ext cx="1347870" cy="124782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A6D1538C-C9A7-4AA4-AEFB-F84C3D91483C}"/>
              </a:ext>
            </a:extLst>
          </p:cNvPr>
          <p:cNvGrpSpPr/>
          <p:nvPr/>
        </p:nvGrpSpPr>
        <p:grpSpPr>
          <a:xfrm>
            <a:off x="2835529" y="1696195"/>
            <a:ext cx="7866273" cy="2215991"/>
            <a:chOff x="2544762" y="859312"/>
            <a:chExt cx="7924800" cy="2215991"/>
          </a:xfrm>
        </p:grpSpPr>
        <p:sp>
          <p:nvSpPr>
            <p:cNvPr id="15" name="TextBox 14">
              <a:extLst>
                <a:ext uri="{FF2B5EF4-FFF2-40B4-BE49-F238E27FC236}">
                  <a16:creationId xmlns:a16="http://schemas.microsoft.com/office/drawing/2014/main" id="{BBC06A1B-63E6-47E0-A321-1B2383F6019C}"/>
                </a:ext>
              </a:extLst>
            </p:cNvPr>
            <p:cNvSpPr txBox="1"/>
            <p:nvPr/>
          </p:nvSpPr>
          <p:spPr>
            <a:xfrm>
              <a:off x="2544762" y="859312"/>
              <a:ext cx="7877036" cy="221599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13700" b="1">
                  <a:ln w="11430"/>
                  <a:solidFill>
                    <a:srgbClr val="FF0000"/>
                  </a:solidFill>
                  <a:effectLst>
                    <a:outerShdw blurRad="80000" dist="40000" dir="5040000" algn="tl">
                      <a:srgbClr val="000000">
                        <a:alpha val="30000"/>
                      </a:srgbClr>
                    </a:outerShdw>
                  </a:effectLst>
                  <a:latin typeface="Arial" pitchFamily="34" charset="0"/>
                  <a:cs typeface="Arial" pitchFamily="34" charset="0"/>
                </a:rPr>
                <a:t>TOÁN</a:t>
              </a:r>
            </a:p>
          </p:txBody>
        </p:sp>
        <p:sp>
          <p:nvSpPr>
            <p:cNvPr id="16" name="TextBox 15">
              <a:extLst>
                <a:ext uri="{FF2B5EF4-FFF2-40B4-BE49-F238E27FC236}">
                  <a16:creationId xmlns:a16="http://schemas.microsoft.com/office/drawing/2014/main" id="{610FB492-560B-4BE1-8156-E2465E297602}"/>
                </a:ext>
              </a:extLst>
            </p:cNvPr>
            <p:cNvSpPr txBox="1"/>
            <p:nvPr/>
          </p:nvSpPr>
          <p:spPr>
            <a:xfrm>
              <a:off x="7926526" y="859312"/>
              <a:ext cx="2543036" cy="221599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13700" b="1" spc="149">
                  <a:ln w="11430"/>
                  <a:solidFill>
                    <a:srgbClr val="F8F8F8"/>
                  </a:solidFill>
                  <a:effectLst>
                    <a:outerShdw blurRad="25400" algn="tl" rotWithShape="0">
                      <a:srgbClr val="000000">
                        <a:alpha val="43000"/>
                      </a:srgbClr>
                    </a:outerShdw>
                  </a:effectLst>
                  <a:latin typeface="Arial" pitchFamily="34" charset="0"/>
                  <a:cs typeface="Arial" pitchFamily="34" charset="0"/>
                </a:rPr>
                <a:t>2</a:t>
              </a:r>
            </a:p>
          </p:txBody>
        </p:sp>
      </p:grpSp>
      <p:pic>
        <p:nvPicPr>
          <p:cNvPr id="17" name="Picture 16">
            <a:extLst>
              <a:ext uri="{FF2B5EF4-FFF2-40B4-BE49-F238E27FC236}">
                <a16:creationId xmlns:a16="http://schemas.microsoft.com/office/drawing/2014/main" id="{738E1BAF-9972-467C-8464-EDF6F1A7988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6283" b="21526"/>
          <a:stretch/>
        </p:blipFill>
        <p:spPr>
          <a:xfrm>
            <a:off x="3617245" y="4226850"/>
            <a:ext cx="4664076" cy="24342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oogle Shape;4386;p6">
            <a:extLst>
              <a:ext uri="{FF2B5EF4-FFF2-40B4-BE49-F238E27FC236}">
                <a16:creationId xmlns:a16="http://schemas.microsoft.com/office/drawing/2014/main" id="{6C90B0BA-3409-4C26-BDCB-937AD5AADE90}"/>
              </a:ext>
            </a:extLst>
          </p:cNvPr>
          <p:cNvGrpSpPr/>
          <p:nvPr/>
        </p:nvGrpSpPr>
        <p:grpSpPr>
          <a:xfrm>
            <a:off x="606655" y="426458"/>
            <a:ext cx="10605988" cy="1443127"/>
            <a:chOff x="1183343" y="1464304"/>
            <a:chExt cx="10605988" cy="1443127"/>
          </a:xfrm>
        </p:grpSpPr>
        <p:sp>
          <p:nvSpPr>
            <p:cNvPr id="28" name="Google Shape;4387;p6">
              <a:extLst>
                <a:ext uri="{FF2B5EF4-FFF2-40B4-BE49-F238E27FC236}">
                  <a16:creationId xmlns:a16="http://schemas.microsoft.com/office/drawing/2014/main" id="{44A3C0BF-7DB6-412B-B060-46F9B1C689B4}"/>
                </a:ext>
              </a:extLst>
            </p:cNvPr>
            <p:cNvSpPr txBox="1"/>
            <p:nvPr/>
          </p:nvSpPr>
          <p:spPr>
            <a:xfrm>
              <a:off x="1834539" y="1522477"/>
              <a:ext cx="9954792"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Số ghi ở sau mỗi chiếc áo là kết quả của một phép tính. Biết rằng áo màu đỏ ghi số lớn nhất, áo màu vàng ghi số bé nhất. Tìm số ghi ở sau mỗi chiếc áo.</a:t>
              </a:r>
              <a:endParaRPr lang="vi-VN" sz="1800"/>
            </a:p>
          </p:txBody>
        </p:sp>
        <p:sp>
          <p:nvSpPr>
            <p:cNvPr id="29" name="Google Shape;4388;p6">
              <a:extLst>
                <a:ext uri="{FF2B5EF4-FFF2-40B4-BE49-F238E27FC236}">
                  <a16:creationId xmlns:a16="http://schemas.microsoft.com/office/drawing/2014/main" id="{EE02FE6F-563E-4C72-82E7-B0BCE1319401}"/>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a:p>
          </p:txBody>
        </p:sp>
      </p:grpSp>
      <p:pic>
        <p:nvPicPr>
          <p:cNvPr id="53" name="Google Shape;3310;p19" descr="Screen Clipping">
            <a:extLst>
              <a:ext uri="{FF2B5EF4-FFF2-40B4-BE49-F238E27FC236}">
                <a16:creationId xmlns:a16="http://schemas.microsoft.com/office/drawing/2014/main" id="{AC05022C-C8FA-4E83-A9BC-4C1D0FB143EF}"/>
              </a:ext>
            </a:extLst>
          </p:cNvPr>
          <p:cNvPicPr preferRelativeResize="0"/>
          <p:nvPr/>
        </p:nvPicPr>
        <p:blipFill rotWithShape="1">
          <a:blip r:embed="rId5">
            <a:alphaModFix/>
          </a:blip>
          <a:srcRect/>
          <a:stretch/>
        </p:blipFill>
        <p:spPr>
          <a:xfrm>
            <a:off x="1607685" y="4058022"/>
            <a:ext cx="8946467" cy="2462191"/>
          </a:xfrm>
          <a:prstGeom prst="rect">
            <a:avLst/>
          </a:prstGeom>
          <a:noFill/>
          <a:ln>
            <a:noFill/>
          </a:ln>
        </p:spPr>
      </p:pic>
      <p:sp>
        <p:nvSpPr>
          <p:cNvPr id="54" name="Google Shape;3311;p19">
            <a:extLst>
              <a:ext uri="{FF2B5EF4-FFF2-40B4-BE49-F238E27FC236}">
                <a16:creationId xmlns:a16="http://schemas.microsoft.com/office/drawing/2014/main" id="{4A47F662-8FA3-4303-AE7A-B84AD093F8EE}"/>
              </a:ext>
            </a:extLst>
          </p:cNvPr>
          <p:cNvSpPr/>
          <p:nvPr/>
        </p:nvSpPr>
        <p:spPr>
          <a:xfrm>
            <a:off x="2016922" y="2218525"/>
            <a:ext cx="2383822"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lvl="0" algn="ctr"/>
            <a:r>
              <a:rPr lang="en-US" sz="2800">
                <a:solidFill>
                  <a:schemeClr val="dk1"/>
                </a:solidFill>
                <a:latin typeface="Arial"/>
                <a:ea typeface="Arial"/>
                <a:cs typeface="Arial"/>
                <a:sym typeface="Arial"/>
              </a:rPr>
              <a:t>231</a:t>
            </a:r>
            <a:r>
              <a:rPr lang="en-US" sz="2800">
                <a:solidFill>
                  <a:schemeClr val="dk1"/>
                </a:solidFill>
              </a:rPr>
              <a:t> – </a:t>
            </a:r>
            <a:r>
              <a:rPr lang="en-US" sz="2800">
                <a:solidFill>
                  <a:schemeClr val="dk1"/>
                </a:solidFill>
                <a:latin typeface="Arial"/>
                <a:ea typeface="Arial"/>
                <a:cs typeface="Arial"/>
                <a:sym typeface="Arial"/>
              </a:rPr>
              <a:t>125</a:t>
            </a:r>
            <a:endParaRPr sz="2800">
              <a:solidFill>
                <a:schemeClr val="dk1"/>
              </a:solidFill>
              <a:latin typeface="Arial"/>
              <a:ea typeface="Arial"/>
              <a:cs typeface="Arial"/>
              <a:sym typeface="Arial"/>
            </a:endParaRPr>
          </a:p>
        </p:txBody>
      </p:sp>
      <p:sp>
        <p:nvSpPr>
          <p:cNvPr id="55" name="Google Shape;3312;p19">
            <a:extLst>
              <a:ext uri="{FF2B5EF4-FFF2-40B4-BE49-F238E27FC236}">
                <a16:creationId xmlns:a16="http://schemas.microsoft.com/office/drawing/2014/main" id="{49801C3A-F71C-4CB9-B20A-966128ABA010}"/>
              </a:ext>
            </a:extLst>
          </p:cNvPr>
          <p:cNvSpPr/>
          <p:nvPr/>
        </p:nvSpPr>
        <p:spPr>
          <a:xfrm>
            <a:off x="4831494" y="2218524"/>
            <a:ext cx="2383822"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lvl="0" algn="ctr"/>
            <a:r>
              <a:rPr lang="en-US" sz="2800">
                <a:solidFill>
                  <a:schemeClr val="dk1"/>
                </a:solidFill>
                <a:latin typeface="Arial"/>
                <a:ea typeface="Arial"/>
                <a:cs typeface="Arial"/>
                <a:sym typeface="Arial"/>
              </a:rPr>
              <a:t>425 </a:t>
            </a:r>
            <a:r>
              <a:rPr lang="en-US" sz="2800">
                <a:solidFill>
                  <a:schemeClr val="dk1"/>
                </a:solidFill>
              </a:rPr>
              <a:t>–</a:t>
            </a:r>
            <a:r>
              <a:rPr lang="en-US" sz="2800">
                <a:solidFill>
                  <a:schemeClr val="dk1"/>
                </a:solidFill>
                <a:latin typeface="Arial"/>
                <a:ea typeface="Arial"/>
                <a:cs typeface="Arial"/>
                <a:sym typeface="Arial"/>
              </a:rPr>
              <a:t> 330</a:t>
            </a:r>
            <a:endParaRPr sz="2800">
              <a:solidFill>
                <a:schemeClr val="dk1"/>
              </a:solidFill>
              <a:latin typeface="Arial"/>
              <a:ea typeface="Arial"/>
              <a:cs typeface="Arial"/>
              <a:sym typeface="Arial"/>
            </a:endParaRPr>
          </a:p>
        </p:txBody>
      </p:sp>
      <p:sp>
        <p:nvSpPr>
          <p:cNvPr id="56" name="Google Shape;3313;p19">
            <a:extLst>
              <a:ext uri="{FF2B5EF4-FFF2-40B4-BE49-F238E27FC236}">
                <a16:creationId xmlns:a16="http://schemas.microsoft.com/office/drawing/2014/main" id="{6507CF0E-A72D-483D-AE49-79904457F9C8}"/>
              </a:ext>
            </a:extLst>
          </p:cNvPr>
          <p:cNvSpPr/>
          <p:nvPr/>
        </p:nvSpPr>
        <p:spPr>
          <a:xfrm>
            <a:off x="7601096" y="2218524"/>
            <a:ext cx="2246698"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lvl="0" algn="ctr"/>
            <a:r>
              <a:rPr lang="en-US" sz="2800">
                <a:solidFill>
                  <a:schemeClr val="dk1"/>
                </a:solidFill>
                <a:latin typeface="Arial"/>
                <a:ea typeface="Arial"/>
                <a:cs typeface="Arial"/>
                <a:sym typeface="Arial"/>
              </a:rPr>
              <a:t>526 </a:t>
            </a:r>
            <a:r>
              <a:rPr lang="en-US" sz="2800">
                <a:solidFill>
                  <a:schemeClr val="dk1"/>
                </a:solidFill>
              </a:rPr>
              <a:t>–</a:t>
            </a:r>
            <a:r>
              <a:rPr lang="en-US" sz="2800">
                <a:solidFill>
                  <a:schemeClr val="dk1"/>
                </a:solidFill>
                <a:latin typeface="Arial"/>
                <a:ea typeface="Arial"/>
                <a:cs typeface="Arial"/>
                <a:sym typeface="Arial"/>
              </a:rPr>
              <a:t> 400</a:t>
            </a:r>
            <a:endParaRPr sz="2800">
              <a:solidFill>
                <a:schemeClr val="dk1"/>
              </a:solidFill>
              <a:latin typeface="Arial"/>
              <a:ea typeface="Arial"/>
              <a:cs typeface="Arial"/>
              <a:sym typeface="Arial"/>
            </a:endParaRPr>
          </a:p>
        </p:txBody>
      </p:sp>
      <p:pic>
        <p:nvPicPr>
          <p:cNvPr id="6" name="Picture 5">
            <a:extLst>
              <a:ext uri="{FF2B5EF4-FFF2-40B4-BE49-F238E27FC236}">
                <a16:creationId xmlns:a16="http://schemas.microsoft.com/office/drawing/2014/main" id="{DEA11448-0DEC-4DDA-A91B-631B85334A44}"/>
              </a:ext>
            </a:extLst>
          </p:cNvPr>
          <p:cNvPicPr>
            <a:picLocks noChangeAspect="1"/>
          </p:cNvPicPr>
          <p:nvPr/>
        </p:nvPicPr>
        <p:blipFill>
          <a:blip r:embed="rId6"/>
          <a:stretch>
            <a:fillRect/>
          </a:stretch>
        </p:blipFill>
        <p:spPr>
          <a:xfrm>
            <a:off x="2620518" y="3009433"/>
            <a:ext cx="1176630" cy="883997"/>
          </a:xfrm>
          <a:prstGeom prst="rect">
            <a:avLst/>
          </a:prstGeom>
        </p:spPr>
      </p:pic>
      <p:pic>
        <p:nvPicPr>
          <p:cNvPr id="7" name="Picture 6">
            <a:extLst>
              <a:ext uri="{FF2B5EF4-FFF2-40B4-BE49-F238E27FC236}">
                <a16:creationId xmlns:a16="http://schemas.microsoft.com/office/drawing/2014/main" id="{9BA5E2C7-6AB1-4B23-86D3-AB4142DFC0B1}"/>
              </a:ext>
            </a:extLst>
          </p:cNvPr>
          <p:cNvPicPr>
            <a:picLocks noChangeAspect="1"/>
          </p:cNvPicPr>
          <p:nvPr/>
        </p:nvPicPr>
        <p:blipFill>
          <a:blip r:embed="rId7"/>
          <a:stretch>
            <a:fillRect/>
          </a:stretch>
        </p:blipFill>
        <p:spPr>
          <a:xfrm>
            <a:off x="5375130" y="3009433"/>
            <a:ext cx="1176630" cy="883997"/>
          </a:xfrm>
          <a:prstGeom prst="rect">
            <a:avLst/>
          </a:prstGeom>
        </p:spPr>
      </p:pic>
      <p:pic>
        <p:nvPicPr>
          <p:cNvPr id="8" name="Picture 7">
            <a:extLst>
              <a:ext uri="{FF2B5EF4-FFF2-40B4-BE49-F238E27FC236}">
                <a16:creationId xmlns:a16="http://schemas.microsoft.com/office/drawing/2014/main" id="{7E155D24-7BEA-4AD6-A5C9-9CA692963407}"/>
              </a:ext>
            </a:extLst>
          </p:cNvPr>
          <p:cNvPicPr>
            <a:picLocks noChangeAspect="1"/>
          </p:cNvPicPr>
          <p:nvPr/>
        </p:nvPicPr>
        <p:blipFill>
          <a:blip r:embed="rId8"/>
          <a:stretch>
            <a:fillRect/>
          </a:stretch>
        </p:blipFill>
        <p:spPr>
          <a:xfrm>
            <a:off x="8174712" y="3009433"/>
            <a:ext cx="1182727" cy="883997"/>
          </a:xfrm>
          <a:prstGeom prst="rect">
            <a:avLst/>
          </a:prstGeom>
        </p:spPr>
      </p:pic>
    </p:spTree>
    <p:extLst>
      <p:ext uri="{BB962C8B-B14F-4D97-AF65-F5344CB8AC3E}">
        <p14:creationId xmlns:p14="http://schemas.microsoft.com/office/powerpoint/2010/main" val="411173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3.09881E-6 -7.40741E-7 L -0.46064 0.28357 " pathEditMode="relative" rAng="0" ptsTypes="AA">
                                      <p:cBhvr>
                                        <p:cTn id="22" dur="2000" fill="hold"/>
                                        <p:tgtEl>
                                          <p:spTgt spid="8"/>
                                        </p:tgtEl>
                                        <p:attrNameLst>
                                          <p:attrName>ppt_x</p:attrName>
                                          <p:attrName>ppt_y</p:attrName>
                                        </p:attrNameLst>
                                      </p:cBhvr>
                                      <p:rCtr x="-23039" y="14167"/>
                                    </p:animMotion>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4.57904E-6 -7.40741E-7 L 0.00965 0.26829 " pathEditMode="relative" rAng="0" ptsTypes="AA">
                                      <p:cBhvr>
                                        <p:cTn id="27" dur="2000" fill="hold"/>
                                        <p:tgtEl>
                                          <p:spTgt spid="7"/>
                                        </p:tgtEl>
                                        <p:attrNameLst>
                                          <p:attrName>ppt_x</p:attrName>
                                          <p:attrName>ppt_y</p:attrName>
                                        </p:attrNameLst>
                                      </p:cBhvr>
                                      <p:rCtr x="483" y="13403"/>
                                    </p:animMotion>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oogle Shape;4386;p6">
            <a:extLst>
              <a:ext uri="{FF2B5EF4-FFF2-40B4-BE49-F238E27FC236}">
                <a16:creationId xmlns:a16="http://schemas.microsoft.com/office/drawing/2014/main" id="{6C90B0BA-3409-4C26-BDCB-937AD5AADE90}"/>
              </a:ext>
            </a:extLst>
          </p:cNvPr>
          <p:cNvGrpSpPr/>
          <p:nvPr/>
        </p:nvGrpSpPr>
        <p:grpSpPr>
          <a:xfrm>
            <a:off x="606655" y="426458"/>
            <a:ext cx="10815850" cy="1109177"/>
            <a:chOff x="1183343" y="1464304"/>
            <a:chExt cx="10815850" cy="1109177"/>
          </a:xfrm>
        </p:grpSpPr>
        <p:sp>
          <p:nvSpPr>
            <p:cNvPr id="28" name="Google Shape;4387;p6">
              <a:extLst>
                <a:ext uri="{FF2B5EF4-FFF2-40B4-BE49-F238E27FC236}">
                  <a16:creationId xmlns:a16="http://schemas.microsoft.com/office/drawing/2014/main" id="{44A3C0BF-7DB6-412B-B060-46F9B1C689B4}"/>
                </a:ext>
              </a:extLst>
            </p:cNvPr>
            <p:cNvSpPr txBox="1"/>
            <p:nvPr/>
          </p:nvSpPr>
          <p:spPr>
            <a:xfrm>
              <a:off x="1753931" y="1496303"/>
              <a:ext cx="10245262"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Em hãy giúp Rô-bốt tìm phép tính sai trong bức tranh và sửa lại cho đúng.</a:t>
              </a:r>
            </a:p>
          </p:txBody>
        </p:sp>
        <p:sp>
          <p:nvSpPr>
            <p:cNvPr id="29" name="Google Shape;4388;p6">
              <a:extLst>
                <a:ext uri="{FF2B5EF4-FFF2-40B4-BE49-F238E27FC236}">
                  <a16:creationId xmlns:a16="http://schemas.microsoft.com/office/drawing/2014/main" id="{EE02FE6F-563E-4C72-82E7-B0BCE1319401}"/>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a:p>
          </p:txBody>
        </p:sp>
      </p:grpSp>
      <p:pic>
        <p:nvPicPr>
          <p:cNvPr id="5" name="Google Shape;3326;p20" descr="Screen Clipping">
            <a:extLst>
              <a:ext uri="{FF2B5EF4-FFF2-40B4-BE49-F238E27FC236}">
                <a16:creationId xmlns:a16="http://schemas.microsoft.com/office/drawing/2014/main" id="{94A16ADD-8A28-435C-BE85-BB706FDF3041}"/>
              </a:ext>
            </a:extLst>
          </p:cNvPr>
          <p:cNvPicPr preferRelativeResize="0"/>
          <p:nvPr/>
        </p:nvPicPr>
        <p:blipFill rotWithShape="1">
          <a:blip r:embed="rId4">
            <a:alphaModFix/>
          </a:blip>
          <a:srcRect/>
          <a:stretch/>
        </p:blipFill>
        <p:spPr>
          <a:xfrm>
            <a:off x="1177243" y="1567634"/>
            <a:ext cx="6971119" cy="5141340"/>
          </a:xfrm>
          <a:prstGeom prst="roundRect">
            <a:avLst>
              <a:gd name="adj" fmla="val 16667"/>
            </a:avLst>
          </a:prstGeom>
          <a:noFill/>
          <a:ln>
            <a:noFill/>
          </a:ln>
        </p:spPr>
      </p:pic>
      <p:sp>
        <p:nvSpPr>
          <p:cNvPr id="6" name="Google Shape;3330;p20">
            <a:extLst>
              <a:ext uri="{FF2B5EF4-FFF2-40B4-BE49-F238E27FC236}">
                <a16:creationId xmlns:a16="http://schemas.microsoft.com/office/drawing/2014/main" id="{7B0D52B5-C4A5-45DB-B1ED-89D7A65EFE74}"/>
              </a:ext>
            </a:extLst>
          </p:cNvPr>
          <p:cNvSpPr txBox="1"/>
          <p:nvPr/>
        </p:nvSpPr>
        <p:spPr>
          <a:xfrm>
            <a:off x="8505588" y="2999801"/>
            <a:ext cx="2705100" cy="19514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762 – 70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529 – 130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430 – 50 = </a:t>
            </a:r>
            <a:endParaRPr sz="2800">
              <a:solidFill>
                <a:schemeClr val="dk1"/>
              </a:solidFill>
              <a:latin typeface="Arial"/>
              <a:ea typeface="Arial"/>
              <a:cs typeface="Arial"/>
              <a:sym typeface="Arial"/>
            </a:endParaRPr>
          </a:p>
        </p:txBody>
      </p:sp>
      <p:sp>
        <p:nvSpPr>
          <p:cNvPr id="7" name="Google Shape;3331;p20">
            <a:extLst>
              <a:ext uri="{FF2B5EF4-FFF2-40B4-BE49-F238E27FC236}">
                <a16:creationId xmlns:a16="http://schemas.microsoft.com/office/drawing/2014/main" id="{6F0EAD45-01EB-4BC0-8413-385B6807F767}"/>
              </a:ext>
            </a:extLst>
          </p:cNvPr>
          <p:cNvSpPr txBox="1"/>
          <p:nvPr/>
        </p:nvSpPr>
        <p:spPr>
          <a:xfrm>
            <a:off x="10283587" y="2999801"/>
            <a:ext cx="92710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692</a:t>
            </a:r>
            <a:endParaRPr sz="2800">
              <a:solidFill>
                <a:schemeClr val="dk1"/>
              </a:solidFill>
              <a:latin typeface="Arial"/>
              <a:ea typeface="Arial"/>
              <a:cs typeface="Arial"/>
              <a:sym typeface="Arial"/>
            </a:endParaRPr>
          </a:p>
        </p:txBody>
      </p:sp>
      <p:sp>
        <p:nvSpPr>
          <p:cNvPr id="8" name="Google Shape;3332;p20">
            <a:extLst>
              <a:ext uri="{FF2B5EF4-FFF2-40B4-BE49-F238E27FC236}">
                <a16:creationId xmlns:a16="http://schemas.microsoft.com/office/drawing/2014/main" id="{1B5D401F-8D47-4A7F-BDC5-BE9749F59E54}"/>
              </a:ext>
            </a:extLst>
          </p:cNvPr>
          <p:cNvSpPr txBox="1"/>
          <p:nvPr/>
        </p:nvSpPr>
        <p:spPr>
          <a:xfrm>
            <a:off x="3744716" y="2521741"/>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
        <p:nvSpPr>
          <p:cNvPr id="9" name="Google Shape;3333;p20">
            <a:extLst>
              <a:ext uri="{FF2B5EF4-FFF2-40B4-BE49-F238E27FC236}">
                <a16:creationId xmlns:a16="http://schemas.microsoft.com/office/drawing/2014/main" id="{DD376977-8870-4CA0-8123-76C52133117B}"/>
              </a:ext>
            </a:extLst>
          </p:cNvPr>
          <p:cNvSpPr txBox="1"/>
          <p:nvPr/>
        </p:nvSpPr>
        <p:spPr>
          <a:xfrm>
            <a:off x="10435987" y="3636865"/>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399</a:t>
            </a:r>
            <a:endParaRPr sz="2800">
              <a:solidFill>
                <a:schemeClr val="dk1"/>
              </a:solidFill>
              <a:latin typeface="Arial"/>
              <a:ea typeface="Arial"/>
              <a:cs typeface="Arial"/>
              <a:sym typeface="Arial"/>
            </a:endParaRPr>
          </a:p>
        </p:txBody>
      </p:sp>
      <p:sp>
        <p:nvSpPr>
          <p:cNvPr id="10" name="Google Shape;3334;p20">
            <a:extLst>
              <a:ext uri="{FF2B5EF4-FFF2-40B4-BE49-F238E27FC236}">
                <a16:creationId xmlns:a16="http://schemas.microsoft.com/office/drawing/2014/main" id="{397DC9A0-EB94-4588-8D1D-CFFF94F5AE7A}"/>
              </a:ext>
            </a:extLst>
          </p:cNvPr>
          <p:cNvSpPr txBox="1"/>
          <p:nvPr/>
        </p:nvSpPr>
        <p:spPr>
          <a:xfrm>
            <a:off x="3706617" y="3138300"/>
            <a:ext cx="4571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0000"/>
                </a:solidFill>
                <a:latin typeface="Arial"/>
                <a:ea typeface="Arial"/>
                <a:cs typeface="Arial"/>
                <a:sym typeface="Arial"/>
              </a:rPr>
              <a:t>S</a:t>
            </a:r>
            <a:endParaRPr/>
          </a:p>
        </p:txBody>
      </p:sp>
      <p:sp>
        <p:nvSpPr>
          <p:cNvPr id="11" name="Google Shape;3335;p20">
            <a:extLst>
              <a:ext uri="{FF2B5EF4-FFF2-40B4-BE49-F238E27FC236}">
                <a16:creationId xmlns:a16="http://schemas.microsoft.com/office/drawing/2014/main" id="{C9263EDE-D49F-4BD8-A885-09C5508CD67B}"/>
              </a:ext>
            </a:extLst>
          </p:cNvPr>
          <p:cNvSpPr txBox="1"/>
          <p:nvPr/>
        </p:nvSpPr>
        <p:spPr>
          <a:xfrm>
            <a:off x="10435987" y="4294081"/>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380</a:t>
            </a:r>
            <a:endParaRPr sz="2800">
              <a:solidFill>
                <a:schemeClr val="dk1"/>
              </a:solidFill>
              <a:latin typeface="Arial"/>
              <a:ea typeface="Arial"/>
              <a:cs typeface="Arial"/>
              <a:sym typeface="Arial"/>
            </a:endParaRPr>
          </a:p>
        </p:txBody>
      </p:sp>
      <p:sp>
        <p:nvSpPr>
          <p:cNvPr id="12" name="Google Shape;3336;p20">
            <a:extLst>
              <a:ext uri="{FF2B5EF4-FFF2-40B4-BE49-F238E27FC236}">
                <a16:creationId xmlns:a16="http://schemas.microsoft.com/office/drawing/2014/main" id="{95953430-2A74-437E-A51A-B77473CF356C}"/>
              </a:ext>
            </a:extLst>
          </p:cNvPr>
          <p:cNvSpPr txBox="1"/>
          <p:nvPr/>
        </p:nvSpPr>
        <p:spPr>
          <a:xfrm>
            <a:off x="4051142" y="3166127"/>
            <a:ext cx="8635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0000"/>
                </a:solidFill>
                <a:latin typeface="Arial"/>
                <a:ea typeface="Arial"/>
                <a:cs typeface="Arial"/>
                <a:sym typeface="Arial"/>
              </a:rPr>
              <a:t>399</a:t>
            </a:r>
            <a:endParaRPr sz="2800">
              <a:solidFill>
                <a:srgbClr val="FF0000"/>
              </a:solidFill>
              <a:latin typeface="Arial"/>
              <a:ea typeface="Arial"/>
              <a:cs typeface="Arial"/>
              <a:sym typeface="Arial"/>
            </a:endParaRPr>
          </a:p>
        </p:txBody>
      </p:sp>
      <p:sp>
        <p:nvSpPr>
          <p:cNvPr id="13" name="Google Shape;3337;p20">
            <a:extLst>
              <a:ext uri="{FF2B5EF4-FFF2-40B4-BE49-F238E27FC236}">
                <a16:creationId xmlns:a16="http://schemas.microsoft.com/office/drawing/2014/main" id="{7E265428-6516-43E2-ABE2-DFF433D291D2}"/>
              </a:ext>
            </a:extLst>
          </p:cNvPr>
          <p:cNvSpPr txBox="1"/>
          <p:nvPr/>
        </p:nvSpPr>
        <p:spPr>
          <a:xfrm>
            <a:off x="3744716" y="3521338"/>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Tree>
    <p:extLst>
      <p:ext uri="{BB962C8B-B14F-4D97-AF65-F5344CB8AC3E}">
        <p14:creationId xmlns:p14="http://schemas.microsoft.com/office/powerpoint/2010/main" val="208957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fade">
                                      <p:cBhvr>
                                        <p:cTn id="52" dur="500"/>
                                        <p:tgtEl>
                                          <p:spTgt spid="1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6" name="Title 15">
            <a:extLst>
              <a:ext uri="{FF2B5EF4-FFF2-40B4-BE49-F238E27FC236}">
                <a16:creationId xmlns:a16="http://schemas.microsoft.com/office/drawing/2014/main" id="{CC45E259-9176-4231-B050-39523E7BC672}"/>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Dặn dò</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74B9CA-D217-4538-8B0B-5CE7F56CC649}"/>
              </a:ext>
            </a:extLst>
          </p:cNvPr>
          <p:cNvSpPr>
            <a:spLocks noGrp="1"/>
          </p:cNvSpPr>
          <p:nvPr>
            <p:ph type="body" idx="1"/>
          </p:nvPr>
        </p:nvSpPr>
        <p:spPr>
          <a:xfrm>
            <a:off x="3106177" y="2675400"/>
            <a:ext cx="6216184" cy="1507200"/>
          </a:xfrm>
          <a:solidFill>
            <a:schemeClr val="bg1"/>
          </a:solidFill>
        </p:spPr>
        <p:txBody>
          <a:bodyPr/>
          <a:lstStyle/>
          <a:p>
            <a:pPr algn="ctr"/>
            <a:r>
              <a:rPr lang="en-US" sz="6600">
                <a:latin typeface="Arial" panose="020B0604020202020204" pitchFamily="34" charset="0"/>
                <a:cs typeface="Arial" panose="020B0604020202020204" pitchFamily="34" charset="0"/>
              </a:rPr>
              <a:t>Khởi động</a:t>
            </a:r>
          </a:p>
        </p:txBody>
      </p:sp>
    </p:spTree>
    <p:extLst>
      <p:ext uri="{BB962C8B-B14F-4D97-AF65-F5344CB8AC3E}">
        <p14:creationId xmlns:p14="http://schemas.microsoft.com/office/powerpoint/2010/main" val="372391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0 seconds countdown (Đồng hồ đếm ngược 30 giây)">
            <a:hlinkClick r:id="" action="ppaction://media"/>
            <a:extLst>
              <a:ext uri="{FF2B5EF4-FFF2-40B4-BE49-F238E27FC236}">
                <a16:creationId xmlns:a16="http://schemas.microsoft.com/office/drawing/2014/main" id="{727C6AC1-DA34-455D-A34F-07EB3550DA5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0" y="0"/>
            <a:ext cx="2368446" cy="1332154"/>
          </a:xfrm>
          <a:prstGeom prst="rect">
            <a:avLst/>
          </a:prstGeom>
        </p:spPr>
      </p:pic>
      <p:sp>
        <p:nvSpPr>
          <p:cNvPr id="25" name="Google Shape;4387;p6">
            <a:extLst>
              <a:ext uri="{FF2B5EF4-FFF2-40B4-BE49-F238E27FC236}">
                <a16:creationId xmlns:a16="http://schemas.microsoft.com/office/drawing/2014/main" id="{5B4FC67A-726D-4C75-88BC-5E12316CDD77}"/>
              </a:ext>
            </a:extLst>
          </p:cNvPr>
          <p:cNvSpPr txBox="1"/>
          <p:nvPr/>
        </p:nvSpPr>
        <p:spPr>
          <a:xfrm>
            <a:off x="1885197" y="1537758"/>
            <a:ext cx="8391439" cy="1384954"/>
          </a:xfrm>
          <a:prstGeom prst="rect">
            <a:avLst/>
          </a:prstGeom>
          <a:solidFill>
            <a:schemeClr val="bg1"/>
          </a:solidFill>
          <a:ln>
            <a:noFill/>
          </a:ln>
        </p:spPr>
        <p:txBody>
          <a:bodyPr spcFirstLastPara="1" wrap="square" lIns="91425" tIns="45700" rIns="91425" bIns="45700" anchor="t" anchorCtr="0">
            <a:spAutoFit/>
          </a:bodyPr>
          <a:lstStyle/>
          <a:p>
            <a:pPr algn="ctr"/>
            <a:r>
              <a:rPr lang="en-US" sz="4400" b="1" dirty="0">
                <a:solidFill>
                  <a:srgbClr val="FF0000"/>
                </a:solidFill>
                <a:latin typeface="Arial" panose="020B0604020202020204" pitchFamily="34" charset="0"/>
                <a:cs typeface="Arial" panose="020B0604020202020204" pitchFamily="34" charset="0"/>
              </a:rPr>
              <a:t>3</a:t>
            </a:r>
            <a:r>
              <a:rPr lang="en-US" sz="4400" b="1" dirty="0" smtClean="0">
                <a:solidFill>
                  <a:srgbClr val="FF0000"/>
                </a:solidFill>
                <a:latin typeface="Arial" panose="020B0604020202020204" pitchFamily="34" charset="0"/>
                <a:cs typeface="Arial" panose="020B0604020202020204" pitchFamily="34" charset="0"/>
              </a:rPr>
              <a:t>0 </a:t>
            </a:r>
            <a:r>
              <a:rPr lang="en-US" sz="4400" b="1" dirty="0">
                <a:solidFill>
                  <a:srgbClr val="FF0000"/>
                </a:solidFill>
                <a:latin typeface="Arial" panose="020B0604020202020204" pitchFamily="34" charset="0"/>
                <a:cs typeface="Arial" panose="020B0604020202020204" pitchFamily="34" charset="0"/>
              </a:rPr>
              <a:t>GIÂY THỬ TÀI</a:t>
            </a:r>
          </a:p>
          <a:p>
            <a:pPr marL="0" marR="0" lvl="0" indent="0" algn="ctr" rtl="0">
              <a:spcBef>
                <a:spcPts val="0"/>
              </a:spcBef>
              <a:spcAft>
                <a:spcPts val="0"/>
              </a:spcAft>
              <a:buNone/>
            </a:pPr>
            <a:r>
              <a:rPr lang="en-US" sz="4000" dirty="0">
                <a:solidFill>
                  <a:schemeClr val="dk1"/>
                </a:solidFill>
                <a:latin typeface="Arial"/>
                <a:ea typeface="Arial"/>
                <a:cs typeface="Arial"/>
                <a:sym typeface="Arial"/>
              </a:rPr>
              <a:t>Phép tính nào có kết quả bé nhất?</a:t>
            </a:r>
            <a:endParaRPr sz="2800" dirty="0"/>
          </a:p>
        </p:txBody>
      </p:sp>
      <p:sp>
        <p:nvSpPr>
          <p:cNvPr id="26" name="Google Shape;4387;p6">
            <a:extLst>
              <a:ext uri="{FF2B5EF4-FFF2-40B4-BE49-F238E27FC236}">
                <a16:creationId xmlns:a16="http://schemas.microsoft.com/office/drawing/2014/main" id="{92B14165-07B8-492E-9D8C-18A7BEE4BB38}"/>
              </a:ext>
            </a:extLst>
          </p:cNvPr>
          <p:cNvSpPr txBox="1"/>
          <p:nvPr/>
        </p:nvSpPr>
        <p:spPr>
          <a:xfrm>
            <a:off x="1033257" y="3935288"/>
            <a:ext cx="2999097" cy="707846"/>
          </a:xfrm>
          <a:prstGeom prst="rect">
            <a:avLst/>
          </a:prstGeom>
          <a:solidFill>
            <a:schemeClr val="bg2">
              <a:lumMod val="75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bg1"/>
                </a:solidFill>
                <a:latin typeface="Arial"/>
                <a:ea typeface="Arial"/>
                <a:cs typeface="Arial"/>
                <a:sym typeface="Arial"/>
              </a:rPr>
              <a:t>705 – 183</a:t>
            </a:r>
            <a:endParaRPr sz="2800">
              <a:solidFill>
                <a:schemeClr val="bg1"/>
              </a:solidFill>
            </a:endParaRPr>
          </a:p>
        </p:txBody>
      </p:sp>
      <p:sp>
        <p:nvSpPr>
          <p:cNvPr id="27" name="Google Shape;4387;p6">
            <a:extLst>
              <a:ext uri="{FF2B5EF4-FFF2-40B4-BE49-F238E27FC236}">
                <a16:creationId xmlns:a16="http://schemas.microsoft.com/office/drawing/2014/main" id="{8513512E-D192-4C1C-8DE7-ACAC683686B3}"/>
              </a:ext>
            </a:extLst>
          </p:cNvPr>
          <p:cNvSpPr txBox="1"/>
          <p:nvPr/>
        </p:nvSpPr>
        <p:spPr>
          <a:xfrm>
            <a:off x="4581369" y="3935288"/>
            <a:ext cx="2999097" cy="707846"/>
          </a:xfrm>
          <a:prstGeom prst="rect">
            <a:avLst/>
          </a:prstGeom>
          <a:solidFill>
            <a:schemeClr val="bg2">
              <a:lumMod val="75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bg1"/>
                </a:solidFill>
                <a:latin typeface="Arial"/>
                <a:ea typeface="Arial"/>
                <a:cs typeface="Arial"/>
                <a:sym typeface="Arial"/>
              </a:rPr>
              <a:t>848 – 325</a:t>
            </a:r>
            <a:endParaRPr sz="2800">
              <a:solidFill>
                <a:schemeClr val="bg1"/>
              </a:solidFill>
            </a:endParaRPr>
          </a:p>
        </p:txBody>
      </p:sp>
      <p:sp>
        <p:nvSpPr>
          <p:cNvPr id="28" name="Google Shape;4387;p6">
            <a:extLst>
              <a:ext uri="{FF2B5EF4-FFF2-40B4-BE49-F238E27FC236}">
                <a16:creationId xmlns:a16="http://schemas.microsoft.com/office/drawing/2014/main" id="{635C0BB1-C55B-4120-9C1C-1914DB5E4DF1}"/>
              </a:ext>
            </a:extLst>
          </p:cNvPr>
          <p:cNvSpPr txBox="1"/>
          <p:nvPr/>
        </p:nvSpPr>
        <p:spPr>
          <a:xfrm>
            <a:off x="8129481" y="3935288"/>
            <a:ext cx="2999097" cy="707846"/>
          </a:xfrm>
          <a:prstGeom prst="rect">
            <a:avLst/>
          </a:prstGeom>
          <a:solidFill>
            <a:schemeClr val="bg2">
              <a:lumMod val="75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bg1"/>
                </a:solidFill>
                <a:latin typeface="Arial"/>
                <a:ea typeface="Arial"/>
                <a:cs typeface="Arial"/>
                <a:sym typeface="Arial"/>
              </a:rPr>
              <a:t>515 – 200</a:t>
            </a:r>
            <a:endParaRPr sz="2800">
              <a:solidFill>
                <a:schemeClr val="bg1"/>
              </a:solidFill>
            </a:endParaRPr>
          </a:p>
        </p:txBody>
      </p:sp>
    </p:spTree>
    <p:extLst>
      <p:ext uri="{BB962C8B-B14F-4D97-AF65-F5344CB8AC3E}">
        <p14:creationId xmlns:p14="http://schemas.microsoft.com/office/powerpoint/2010/main" val="138566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83"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28"/>
                                        </p:tgtEl>
                                      </p:cBhvr>
                                      <p:by x="150000" y="150000"/>
                                    </p:animScale>
                                  </p:childTnLst>
                                </p:cTn>
                              </p:par>
                              <p:par>
                                <p:cTn id="11" presetID="1" presetClass="emph" presetSubtype="2" fill="hold" nodeType="withEffect">
                                  <p:stCondLst>
                                    <p:cond delay="0"/>
                                  </p:stCondLst>
                                  <p:childTnLst>
                                    <p:animClr clrSpc="rgb" dir="cw">
                                      <p:cBhvr>
                                        <p:cTn id="12" dur="2000" fill="hold"/>
                                        <p:tgtEl>
                                          <p:spTgt spid="28"/>
                                        </p:tgtEl>
                                        <p:attrNameLst>
                                          <p:attrName>fillcolor</p:attrName>
                                        </p:attrNameLst>
                                      </p:cBhvr>
                                      <p:to>
                                        <a:srgbClr val="1C7FB6"/>
                                      </p:to>
                                    </p:animClr>
                                    <p:set>
                                      <p:cBhvr>
                                        <p:cTn id="13" dur="2000" fill="hold"/>
                                        <p:tgtEl>
                                          <p:spTgt spid="28"/>
                                        </p:tgtEl>
                                        <p:attrNameLst>
                                          <p:attrName>fill.type</p:attrName>
                                        </p:attrNameLst>
                                      </p:cBhvr>
                                      <p:to>
                                        <p:strVal val="solid"/>
                                      </p:to>
                                    </p:set>
                                    <p:set>
                                      <p:cBhvr>
                                        <p:cTn id="14" dur="2000" fill="hold"/>
                                        <p:tgtEl>
                                          <p:spTgt spid="28"/>
                                        </p:tgtEl>
                                        <p:attrNameLst>
                                          <p:attrName>fill.on</p:attrName>
                                        </p:attrNameLst>
                                      </p:cBhvr>
                                      <p:to>
                                        <p:strVal val="true"/>
                                      </p:to>
                                    </p:set>
                                  </p:childTnLst>
                                  <p:subTnLst>
                                    <p:audio>
                                      <p:cMediaNode>
                                        <p:cTn display="0" masterRel="sameClick">
                                          <p:stCondLst>
                                            <p:cond evt="begin" delay="0">
                                              <p:tn val="11"/>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
                </p:tgtEl>
              </p:cMediaNode>
            </p:video>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
                                        </p:tgtEl>
                                      </p:cBhvr>
                                    </p:cmd>
                                  </p:childTnLst>
                                </p:cTn>
                              </p:par>
                            </p:childTnLst>
                          </p:cTn>
                        </p:par>
                      </p:childTnLst>
                    </p:cTn>
                  </p:par>
                </p:childTnLst>
              </p:cTn>
              <p:nextCondLst>
                <p:cond evt="onClick" delay="0">
                  <p:tgtEl>
                    <p:spTgt spid="2"/>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3" name="Google Shape;1613;p39"/>
          <p:cNvSpPr txBox="1">
            <a:spLocks noGrp="1"/>
          </p:cNvSpPr>
          <p:nvPr>
            <p:ph type="ctrTitle"/>
          </p:nvPr>
        </p:nvSpPr>
        <p:spPr>
          <a:xfrm>
            <a:off x="2148006" y="1438517"/>
            <a:ext cx="7865826" cy="1369019"/>
          </a:xfrm>
          <a:prstGeom prst="rect">
            <a:avLst/>
          </a:prstGeom>
        </p:spPr>
        <p:txBody>
          <a:bodyPr spcFirstLastPara="1" wrap="square" lIns="0" tIns="0" rIns="0" bIns="0" anchor="t" anchorCtr="0">
            <a:noAutofit/>
          </a:bodyPr>
          <a:lstStyle/>
          <a:p>
            <a:pPr algn="just">
              <a:lnSpc>
                <a:spcPct val="100000"/>
              </a:lnSpc>
              <a:spcBef>
                <a:spcPts val="1200"/>
              </a:spcBef>
              <a:spcAft>
                <a:spcPts val="1200"/>
              </a:spcAft>
            </a:pPr>
            <a:r>
              <a:rPr lang="en" sz="3200">
                <a:latin typeface="Arial" panose="020B0604020202020204" pitchFamily="34" charset="0"/>
                <a:cs typeface="Arial" panose="020B0604020202020204" pitchFamily="34" charset="0"/>
              </a:rPr>
              <a:t>CHỦ ĐỀ 12: 	PHÉP CỘNG, PHÉP TRỪ </a:t>
            </a:r>
            <a:br>
              <a:rPr lang="en" sz="3200">
                <a:latin typeface="Arial" panose="020B0604020202020204" pitchFamily="34" charset="0"/>
                <a:cs typeface="Arial" panose="020B0604020202020204" pitchFamily="34" charset="0"/>
              </a:rPr>
            </a:br>
            <a:r>
              <a:rPr lang="en" sz="3200">
                <a:latin typeface="Arial" panose="020B0604020202020204" pitchFamily="34" charset="0"/>
                <a:cs typeface="Arial" panose="020B0604020202020204" pitchFamily="34" charset="0"/>
              </a:rPr>
              <a:t>			TRONG PHẠM VI  1 000</a:t>
            </a:r>
            <a:endParaRPr sz="5400">
              <a:latin typeface="Arial" panose="020B0604020202020204" pitchFamily="34" charset="0"/>
              <a:cs typeface="Arial" panose="020B0604020202020204" pitchFamily="34" charset="0"/>
            </a:endParaRPr>
          </a:p>
        </p:txBody>
      </p:sp>
      <p:grpSp>
        <p:nvGrpSpPr>
          <p:cNvPr id="1617" name="Google Shape;1617;p39"/>
          <p:cNvGrpSpPr/>
          <p:nvPr/>
        </p:nvGrpSpPr>
        <p:grpSpPr>
          <a:xfrm flipH="1">
            <a:off x="0" y="5004279"/>
            <a:ext cx="1093529" cy="1281921"/>
            <a:chOff x="1362549" y="3263217"/>
            <a:chExt cx="822181" cy="963825"/>
          </a:xfrm>
        </p:grpSpPr>
        <p:sp>
          <p:nvSpPr>
            <p:cNvPr id="1618" name="Google Shape;1618;p39"/>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1619" name="Google Shape;1619;p39"/>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1620" name="Google Shape;1620;p39"/>
            <p:cNvGrpSpPr/>
            <p:nvPr/>
          </p:nvGrpSpPr>
          <p:grpSpPr>
            <a:xfrm>
              <a:off x="1362549" y="3263229"/>
              <a:ext cx="822177" cy="963813"/>
              <a:chOff x="1362549" y="3263229"/>
              <a:chExt cx="822177" cy="963813"/>
            </a:xfrm>
          </p:grpSpPr>
          <p:sp>
            <p:nvSpPr>
              <p:cNvPr id="1621" name="Google Shape;1621;p39"/>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622" name="Google Shape;1622;p39"/>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623" name="Google Shape;1623;p39"/>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624" name="Google Shape;1624;p39"/>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grpSp>
        <p:nvGrpSpPr>
          <p:cNvPr id="1637" name="Google Shape;1637;p39"/>
          <p:cNvGrpSpPr/>
          <p:nvPr/>
        </p:nvGrpSpPr>
        <p:grpSpPr>
          <a:xfrm rot="1059618">
            <a:off x="490121" y="577471"/>
            <a:ext cx="577537" cy="439243"/>
            <a:chOff x="5841679" y="4053505"/>
            <a:chExt cx="278328" cy="211668"/>
          </a:xfrm>
        </p:grpSpPr>
        <p:sp>
          <p:nvSpPr>
            <p:cNvPr id="1638" name="Google Shape;1638;p39"/>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639" name="Google Shape;1639;p39"/>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640" name="Google Shape;1640;p39"/>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641" name="Google Shape;1641;p39"/>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nvGrpSpPr>
          <p:cNvPr id="1642" name="Google Shape;1642;p39"/>
          <p:cNvGrpSpPr/>
          <p:nvPr/>
        </p:nvGrpSpPr>
        <p:grpSpPr>
          <a:xfrm rot="3273994">
            <a:off x="11379794" y="985263"/>
            <a:ext cx="666870" cy="626660"/>
            <a:chOff x="6276222" y="5478184"/>
            <a:chExt cx="335402" cy="315179"/>
          </a:xfrm>
        </p:grpSpPr>
        <p:sp>
          <p:nvSpPr>
            <p:cNvPr id="1643" name="Google Shape;1643;p39"/>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1644" name="Google Shape;1644;p39"/>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nvGrpSpPr>
          <p:cNvPr id="37" name="Google Shape;1698;p42">
            <a:extLst>
              <a:ext uri="{FF2B5EF4-FFF2-40B4-BE49-F238E27FC236}">
                <a16:creationId xmlns:a16="http://schemas.microsoft.com/office/drawing/2014/main" id="{72BCDD27-BDA0-43EA-B42F-2DE1989F9BDC}"/>
              </a:ext>
            </a:extLst>
          </p:cNvPr>
          <p:cNvGrpSpPr/>
          <p:nvPr/>
        </p:nvGrpSpPr>
        <p:grpSpPr>
          <a:xfrm flipH="1">
            <a:off x="4185666" y="585653"/>
            <a:ext cx="726062" cy="682749"/>
            <a:chOff x="3187875" y="1320975"/>
            <a:chExt cx="545897" cy="513332"/>
          </a:xfrm>
        </p:grpSpPr>
        <p:sp>
          <p:nvSpPr>
            <p:cNvPr id="38" name="Google Shape;1699;p42">
              <a:extLst>
                <a:ext uri="{FF2B5EF4-FFF2-40B4-BE49-F238E27FC236}">
                  <a16:creationId xmlns:a16="http://schemas.microsoft.com/office/drawing/2014/main" id="{9B5C9A61-FD31-4AF3-9AB0-3EA1A35D7847}"/>
                </a:ext>
              </a:extLst>
            </p:cNvPr>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39" name="Google Shape;1700;p42">
              <a:extLst>
                <a:ext uri="{FF2B5EF4-FFF2-40B4-BE49-F238E27FC236}">
                  <a16:creationId xmlns:a16="http://schemas.microsoft.com/office/drawing/2014/main" id="{296F153F-F103-4436-A35C-67F25D8349FA}"/>
                </a:ext>
              </a:extLst>
            </p:cNvPr>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0" name="Google Shape;1701;p42">
              <a:extLst>
                <a:ext uri="{FF2B5EF4-FFF2-40B4-BE49-F238E27FC236}">
                  <a16:creationId xmlns:a16="http://schemas.microsoft.com/office/drawing/2014/main" id="{26000AF7-EFB2-43F1-9150-017E03C27671}"/>
                </a:ext>
              </a:extLst>
            </p:cNvPr>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41" name="Google Shape;1702;p42">
              <a:extLst>
                <a:ext uri="{FF2B5EF4-FFF2-40B4-BE49-F238E27FC236}">
                  <a16:creationId xmlns:a16="http://schemas.microsoft.com/office/drawing/2014/main" id="{05B5B1E0-057E-4F03-AD92-36D8DA4079F8}"/>
                </a:ext>
              </a:extLst>
            </p:cNvPr>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42" name="Google Shape;1703;p42">
              <a:extLst>
                <a:ext uri="{FF2B5EF4-FFF2-40B4-BE49-F238E27FC236}">
                  <a16:creationId xmlns:a16="http://schemas.microsoft.com/office/drawing/2014/main" id="{5F8D4A37-6A88-4620-8585-4E70125FA64F}"/>
                </a:ext>
              </a:extLst>
            </p:cNvPr>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43" name="Google Shape;1704;p42">
              <a:extLst>
                <a:ext uri="{FF2B5EF4-FFF2-40B4-BE49-F238E27FC236}">
                  <a16:creationId xmlns:a16="http://schemas.microsoft.com/office/drawing/2014/main" id="{D34AE4F7-ABDA-4D04-A95C-5FE7DD2CC8B3}"/>
                </a:ext>
              </a:extLst>
            </p:cNvPr>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4" name="Google Shape;1705;p42">
              <a:extLst>
                <a:ext uri="{FF2B5EF4-FFF2-40B4-BE49-F238E27FC236}">
                  <a16:creationId xmlns:a16="http://schemas.microsoft.com/office/drawing/2014/main" id="{EB5029CE-AD9D-4263-9EC3-614D7AF8F4E5}"/>
                </a:ext>
              </a:extLst>
            </p:cNvPr>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sp>
        <p:nvSpPr>
          <p:cNvPr id="29" name="Google Shape;1613;p39">
            <a:extLst>
              <a:ext uri="{FF2B5EF4-FFF2-40B4-BE49-F238E27FC236}">
                <a16:creationId xmlns:a16="http://schemas.microsoft.com/office/drawing/2014/main" id="{96871D56-5693-4A87-B939-A2014683A64E}"/>
              </a:ext>
            </a:extLst>
          </p:cNvPr>
          <p:cNvSpPr txBox="1">
            <a:spLocks/>
          </p:cNvSpPr>
          <p:nvPr/>
        </p:nvSpPr>
        <p:spPr>
          <a:xfrm>
            <a:off x="1069281" y="2977651"/>
            <a:ext cx="9089880" cy="13690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5200"/>
              <a:buFont typeface="Annie Use Your Telescope"/>
              <a:buNone/>
              <a:defRPr sz="8246" b="1" i="0" u="none" strike="noStrike" cap="none">
                <a:solidFill>
                  <a:srgbClr val="46246A"/>
                </a:solidFill>
                <a:latin typeface="Annie Use Your Telescope"/>
                <a:ea typeface="Annie Use Your Telescope"/>
                <a:cs typeface="Annie Use Your Telescope"/>
                <a:sym typeface="Annie Use Your Telescope"/>
              </a:defRPr>
            </a:lvl1pPr>
            <a:lvl2pPr marR="0" lvl="1"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9pPr>
          </a:lstStyle>
          <a:p>
            <a:pPr>
              <a:lnSpc>
                <a:spcPct val="100000"/>
              </a:lnSpc>
              <a:spcBef>
                <a:spcPts val="1200"/>
              </a:spcBef>
              <a:spcAft>
                <a:spcPts val="1200"/>
              </a:spcAft>
            </a:pPr>
            <a:r>
              <a:rPr lang="en-US" sz="4000">
                <a:solidFill>
                  <a:srgbClr val="C00000"/>
                </a:solidFill>
                <a:latin typeface="Arial" panose="020B0604020202020204" pitchFamily="34" charset="0"/>
                <a:cs typeface="Arial" panose="020B0604020202020204" pitchFamily="34" charset="0"/>
              </a:rPr>
              <a:t>BÀI 62: PHÉP TRỪ (có nhớ) </a:t>
            </a:r>
          </a:p>
          <a:p>
            <a:pPr>
              <a:lnSpc>
                <a:spcPct val="100000"/>
              </a:lnSpc>
              <a:spcBef>
                <a:spcPts val="1200"/>
              </a:spcBef>
              <a:spcAft>
                <a:spcPts val="1200"/>
              </a:spcAft>
            </a:pPr>
            <a:r>
              <a:rPr lang="en-US" sz="4000">
                <a:solidFill>
                  <a:srgbClr val="C00000"/>
                </a:solidFill>
                <a:latin typeface="Arial" panose="020B0604020202020204" pitchFamily="34" charset="0"/>
                <a:cs typeface="Arial" panose="020B0604020202020204" pitchFamily="34" charset="0"/>
              </a:rPr>
              <a:t>          TRONG PHẠM VI 1 000</a:t>
            </a:r>
            <a:endParaRPr lang="vi-VN" sz="6600">
              <a:solidFill>
                <a:srgbClr val="C00000"/>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3" name="Google Shape;1615;p39">
            <a:extLst>
              <a:ext uri="{FF2B5EF4-FFF2-40B4-BE49-F238E27FC236}">
                <a16:creationId xmlns:a16="http://schemas.microsoft.com/office/drawing/2014/main" id="{949D40E6-7707-40ED-A1E6-702190D379ED}"/>
              </a:ext>
            </a:extLst>
          </p:cNvPr>
          <p:cNvSpPr/>
          <p:nvPr/>
        </p:nvSpPr>
        <p:spPr>
          <a:xfrm>
            <a:off x="7423110" y="5107561"/>
            <a:ext cx="2194775" cy="635225"/>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4" name="Google Shape;1616;p39">
            <a:extLst>
              <a:ext uri="{FF2B5EF4-FFF2-40B4-BE49-F238E27FC236}">
                <a16:creationId xmlns:a16="http://schemas.microsoft.com/office/drawing/2014/main" id="{2BB86F02-99C9-4419-9E5E-A235F04F74E8}"/>
              </a:ext>
            </a:extLst>
          </p:cNvPr>
          <p:cNvSpPr txBox="1">
            <a:spLocks/>
          </p:cNvSpPr>
          <p:nvPr/>
        </p:nvSpPr>
        <p:spPr>
          <a:xfrm>
            <a:off x="7576714" y="5227463"/>
            <a:ext cx="1887566" cy="39541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ctr"/>
            <a:r>
              <a:rPr lang="en-US" sz="3200">
                <a:solidFill>
                  <a:schemeClr val="bg1"/>
                </a:solidFill>
              </a:rPr>
              <a:t>S/94</a:t>
            </a:r>
          </a:p>
        </p:txBody>
      </p:sp>
      <p:pic>
        <p:nvPicPr>
          <p:cNvPr id="5" name="Picture 4">
            <a:extLst>
              <a:ext uri="{FF2B5EF4-FFF2-40B4-BE49-F238E27FC236}">
                <a16:creationId xmlns:a16="http://schemas.microsoft.com/office/drawing/2014/main" id="{90DCA50D-18EE-4CC1-A42A-828963CAA4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0029" y="1384738"/>
            <a:ext cx="6660026" cy="33300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grpSp>
        <p:nvGrpSpPr>
          <p:cNvPr id="17" name="Google Shape;4386;p6">
            <a:extLst>
              <a:ext uri="{FF2B5EF4-FFF2-40B4-BE49-F238E27FC236}">
                <a16:creationId xmlns:a16="http://schemas.microsoft.com/office/drawing/2014/main" id="{FF7D3205-6661-450B-B5E0-47F8CA89B9E2}"/>
              </a:ext>
            </a:extLst>
          </p:cNvPr>
          <p:cNvGrpSpPr/>
          <p:nvPr/>
        </p:nvGrpSpPr>
        <p:grpSpPr>
          <a:xfrm>
            <a:off x="517458" y="437962"/>
            <a:ext cx="6926032" cy="614083"/>
            <a:chOff x="1183343" y="1464304"/>
            <a:chExt cx="6926032" cy="614083"/>
          </a:xfrm>
        </p:grpSpPr>
        <p:sp>
          <p:nvSpPr>
            <p:cNvPr id="18" name="Google Shape;4387;p6">
              <a:extLst>
                <a:ext uri="{FF2B5EF4-FFF2-40B4-BE49-F238E27FC236}">
                  <a16:creationId xmlns:a16="http://schemas.microsoft.com/office/drawing/2014/main" id="{D8834DB1-2435-4DE1-97CD-64F40B28AA34}"/>
                </a:ext>
              </a:extLst>
            </p:cNvPr>
            <p:cNvSpPr txBox="1"/>
            <p:nvPr/>
          </p:nvSpPr>
          <p:spPr>
            <a:xfrm>
              <a:off x="1804762" y="1493652"/>
              <a:ext cx="630461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Tính (theo mẫu).</a:t>
              </a:r>
              <a:endParaRPr sz="2000"/>
            </a:p>
          </p:txBody>
        </p:sp>
        <p:sp>
          <p:nvSpPr>
            <p:cNvPr id="19" name="Google Shape;4388;p6">
              <a:extLst>
                <a:ext uri="{FF2B5EF4-FFF2-40B4-BE49-F238E27FC236}">
                  <a16:creationId xmlns:a16="http://schemas.microsoft.com/office/drawing/2014/main" id="{ED2FB827-EE65-4A08-8B14-DB7328B5F12D}"/>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a:p>
          </p:txBody>
        </p:sp>
      </p:grpSp>
      <p:sp>
        <p:nvSpPr>
          <p:cNvPr id="24" name="Google Shape;3255;p16">
            <a:extLst>
              <a:ext uri="{FF2B5EF4-FFF2-40B4-BE49-F238E27FC236}">
                <a16:creationId xmlns:a16="http://schemas.microsoft.com/office/drawing/2014/main" id="{E7CCFD9E-C7F8-4F09-AB0D-36BDBB94EEFC}"/>
              </a:ext>
            </a:extLst>
          </p:cNvPr>
          <p:cNvSpPr/>
          <p:nvPr/>
        </p:nvSpPr>
        <p:spPr>
          <a:xfrm>
            <a:off x="3366301" y="1052045"/>
            <a:ext cx="5071110" cy="2472509"/>
          </a:xfrm>
          <a:prstGeom prst="rect">
            <a:avLst/>
          </a:prstGeom>
          <a:solidFill>
            <a:srgbClr val="FFFF6B"/>
          </a:solidFill>
          <a:ln>
            <a:noFill/>
          </a:ln>
          <a:effectLst>
            <a:softEdge rad="31750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 name="Google Shape;3259;p16">
            <a:extLst>
              <a:ext uri="{FF2B5EF4-FFF2-40B4-BE49-F238E27FC236}">
                <a16:creationId xmlns:a16="http://schemas.microsoft.com/office/drawing/2014/main" id="{20B931D9-730E-4137-9323-09CE258DD6D2}"/>
              </a:ext>
            </a:extLst>
          </p:cNvPr>
          <p:cNvSpPr txBox="1"/>
          <p:nvPr/>
        </p:nvSpPr>
        <p:spPr>
          <a:xfrm>
            <a:off x="3863825" y="1272636"/>
            <a:ext cx="4374227"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 800 + 200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200 = 800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800 = 200</a:t>
            </a:r>
            <a:endParaRPr/>
          </a:p>
        </p:txBody>
      </p:sp>
      <p:sp>
        <p:nvSpPr>
          <p:cNvPr id="26" name="Google Shape;3260;p16">
            <a:extLst>
              <a:ext uri="{FF2B5EF4-FFF2-40B4-BE49-F238E27FC236}">
                <a16:creationId xmlns:a16="http://schemas.microsoft.com/office/drawing/2014/main" id="{67098444-2830-42F7-9439-DA7C1E3BEEFB}"/>
              </a:ext>
            </a:extLst>
          </p:cNvPr>
          <p:cNvSpPr txBox="1"/>
          <p:nvPr/>
        </p:nvSpPr>
        <p:spPr>
          <a:xfrm>
            <a:off x="12459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a) 300 + 700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300 = 700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700 = 300</a:t>
            </a:r>
            <a:endParaRPr/>
          </a:p>
        </p:txBody>
      </p:sp>
      <p:sp>
        <p:nvSpPr>
          <p:cNvPr id="27" name="Google Shape;3261;p16">
            <a:extLst>
              <a:ext uri="{FF2B5EF4-FFF2-40B4-BE49-F238E27FC236}">
                <a16:creationId xmlns:a16="http://schemas.microsoft.com/office/drawing/2014/main" id="{8467B381-0B8F-4ED5-A86F-E1C9AE62CC7F}"/>
              </a:ext>
            </a:extLst>
          </p:cNvPr>
          <p:cNvSpPr txBox="1"/>
          <p:nvPr/>
        </p:nvSpPr>
        <p:spPr>
          <a:xfrm>
            <a:off x="65545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b) 400 + 600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400 = 600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600 = 400</a:t>
            </a:r>
            <a:endParaRPr/>
          </a:p>
        </p:txBody>
      </p:sp>
      <p:sp>
        <p:nvSpPr>
          <p:cNvPr id="28" name="Google Shape;3262;p16">
            <a:extLst>
              <a:ext uri="{FF2B5EF4-FFF2-40B4-BE49-F238E27FC236}">
                <a16:creationId xmlns:a16="http://schemas.microsoft.com/office/drawing/2014/main" id="{142CF659-0F64-41E1-8A6E-AFB9752A204E}"/>
              </a:ext>
            </a:extLst>
          </p:cNvPr>
          <p:cNvSpPr/>
          <p:nvPr/>
        </p:nvSpPr>
        <p:spPr>
          <a:xfrm>
            <a:off x="3835400" y="411480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 name="Google Shape;3263;p16">
            <a:extLst>
              <a:ext uri="{FF2B5EF4-FFF2-40B4-BE49-F238E27FC236}">
                <a16:creationId xmlns:a16="http://schemas.microsoft.com/office/drawing/2014/main" id="{7ACD3BD6-8B7F-4D21-8971-6494457FA0AA}"/>
              </a:ext>
            </a:extLst>
          </p:cNvPr>
          <p:cNvSpPr/>
          <p:nvPr/>
        </p:nvSpPr>
        <p:spPr>
          <a:xfrm>
            <a:off x="4071273" y="472393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Google Shape;3264;p16">
            <a:extLst>
              <a:ext uri="{FF2B5EF4-FFF2-40B4-BE49-F238E27FC236}">
                <a16:creationId xmlns:a16="http://schemas.microsoft.com/office/drawing/2014/main" id="{E3B7AE0A-F421-4FC8-BFE9-78BDDE9103E6}"/>
              </a:ext>
            </a:extLst>
          </p:cNvPr>
          <p:cNvSpPr/>
          <p:nvPr/>
        </p:nvSpPr>
        <p:spPr>
          <a:xfrm>
            <a:off x="4103945" y="5383992"/>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Google Shape;3265;p16">
            <a:extLst>
              <a:ext uri="{FF2B5EF4-FFF2-40B4-BE49-F238E27FC236}">
                <a16:creationId xmlns:a16="http://schemas.microsoft.com/office/drawing/2014/main" id="{69E9AC86-3F2E-43CE-9BAC-3E1E7C936F42}"/>
              </a:ext>
            </a:extLst>
          </p:cNvPr>
          <p:cNvSpPr/>
          <p:nvPr/>
        </p:nvSpPr>
        <p:spPr>
          <a:xfrm>
            <a:off x="9200226" y="416380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 name="Google Shape;3266;p16">
            <a:extLst>
              <a:ext uri="{FF2B5EF4-FFF2-40B4-BE49-F238E27FC236}">
                <a16:creationId xmlns:a16="http://schemas.microsoft.com/office/drawing/2014/main" id="{2C478E9B-15B3-4695-9DE0-02973F15F674}"/>
              </a:ext>
            </a:extLst>
          </p:cNvPr>
          <p:cNvSpPr/>
          <p:nvPr/>
        </p:nvSpPr>
        <p:spPr>
          <a:xfrm>
            <a:off x="9436099" y="477293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 name="Google Shape;3267;p16">
            <a:extLst>
              <a:ext uri="{FF2B5EF4-FFF2-40B4-BE49-F238E27FC236}">
                <a16:creationId xmlns:a16="http://schemas.microsoft.com/office/drawing/2014/main" id="{18248332-64C5-4895-A004-9FDE37F0BB8F}"/>
              </a:ext>
            </a:extLst>
          </p:cNvPr>
          <p:cNvSpPr/>
          <p:nvPr/>
        </p:nvSpPr>
        <p:spPr>
          <a:xfrm>
            <a:off x="9417971" y="5433001"/>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262;p16">
            <a:extLst>
              <a:ext uri="{FF2B5EF4-FFF2-40B4-BE49-F238E27FC236}">
                <a16:creationId xmlns:a16="http://schemas.microsoft.com/office/drawing/2014/main" id="{EA65CB82-37EC-4833-B975-9D756C11DC57}"/>
              </a:ext>
            </a:extLst>
          </p:cNvPr>
          <p:cNvSpPr/>
          <p:nvPr/>
        </p:nvSpPr>
        <p:spPr>
          <a:xfrm>
            <a:off x="6851618" y="140183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 name="Google Shape;3262;p16">
            <a:extLst>
              <a:ext uri="{FF2B5EF4-FFF2-40B4-BE49-F238E27FC236}">
                <a16:creationId xmlns:a16="http://schemas.microsoft.com/office/drawing/2014/main" id="{8F7D5D99-DD31-457E-8B4D-923C2A49B892}"/>
              </a:ext>
            </a:extLst>
          </p:cNvPr>
          <p:cNvSpPr/>
          <p:nvPr/>
        </p:nvSpPr>
        <p:spPr>
          <a:xfrm>
            <a:off x="7051192" y="2053348"/>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 name="Google Shape;3262;p16">
            <a:extLst>
              <a:ext uri="{FF2B5EF4-FFF2-40B4-BE49-F238E27FC236}">
                <a16:creationId xmlns:a16="http://schemas.microsoft.com/office/drawing/2014/main" id="{EC7787A3-27A9-4E4B-9E78-B6F017FDA2D1}"/>
              </a:ext>
            </a:extLst>
          </p:cNvPr>
          <p:cNvSpPr/>
          <p:nvPr/>
        </p:nvSpPr>
        <p:spPr>
          <a:xfrm>
            <a:off x="7051192" y="2732412"/>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4"/>
                                        </p:tgtEl>
                                      </p:cBhvr>
                                    </p:animEffect>
                                    <p:set>
                                      <p:cBhvr>
                                        <p:cTn id="7" dur="1" fill="hold">
                                          <p:stCondLst>
                                            <p:cond delay="500"/>
                                          </p:stCondLst>
                                        </p:cTn>
                                        <p:tgtEl>
                                          <p:spTgt spid="3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5"/>
                                        </p:tgtEl>
                                      </p:cBhvr>
                                    </p:animEffect>
                                    <p:set>
                                      <p:cBhvr>
                                        <p:cTn id="12" dur="1" fill="hold">
                                          <p:stCondLst>
                                            <p:cond delay="500"/>
                                          </p:stCondLst>
                                        </p:cTn>
                                        <p:tgtEl>
                                          <p:spTgt spid="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6"/>
                                        </p:tgtEl>
                                      </p:cBhvr>
                                    </p:animEffect>
                                    <p:set>
                                      <p:cBhvr>
                                        <p:cTn id="17" dur="1" fill="hold">
                                          <p:stCondLst>
                                            <p:cond delay="500"/>
                                          </p:stCondLst>
                                        </p:cTn>
                                        <p:tgtEl>
                                          <p:spTgt spid="3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8"/>
                                        </p:tgtEl>
                                      </p:cBhvr>
                                    </p:animEffect>
                                    <p:set>
                                      <p:cBhvr>
                                        <p:cTn id="32" dur="1" fill="hold">
                                          <p:stCondLst>
                                            <p:cond delay="500"/>
                                          </p:stCondLst>
                                        </p:cTn>
                                        <p:tgtEl>
                                          <p:spTgt spid="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9"/>
                                        </p:tgtEl>
                                      </p:cBhvr>
                                    </p:animEffect>
                                    <p:set>
                                      <p:cBhvr>
                                        <p:cTn id="37" dur="1" fill="hold">
                                          <p:stCondLst>
                                            <p:cond delay="500"/>
                                          </p:stCondLst>
                                        </p:cTn>
                                        <p:tgtEl>
                                          <p:spTgt spid="2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0"/>
                                        </p:tgtEl>
                                      </p:cBhvr>
                                    </p:animEffect>
                                    <p:set>
                                      <p:cBhvr>
                                        <p:cTn id="42" dur="1" fill="hold">
                                          <p:stCondLst>
                                            <p:cond delay="500"/>
                                          </p:stCondLst>
                                        </p:cTn>
                                        <p:tgtEl>
                                          <p:spTgt spid="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1"/>
                                        </p:tgtEl>
                                      </p:cBhvr>
                                    </p:animEffect>
                                    <p:set>
                                      <p:cBhvr>
                                        <p:cTn id="47" dur="1" fill="hold">
                                          <p:stCondLst>
                                            <p:cond delay="500"/>
                                          </p:stCondLst>
                                        </p:cTn>
                                        <p:tgtEl>
                                          <p:spTgt spid="3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32"/>
                                        </p:tgtEl>
                                      </p:cBhvr>
                                    </p:animEffect>
                                    <p:set>
                                      <p:cBhvr>
                                        <p:cTn id="52" dur="1" fill="hold">
                                          <p:stCondLst>
                                            <p:cond delay="500"/>
                                          </p:stCondLst>
                                        </p:cTn>
                                        <p:tgtEl>
                                          <p:spTgt spid="3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3"/>
                                        </p:tgtEl>
                                      </p:cBhvr>
                                    </p:animEffect>
                                    <p:set>
                                      <p:cBhvr>
                                        <p:cTn id="57" dur="1" fill="hold">
                                          <p:stCondLst>
                                            <p:cond delay="50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grpSp>
        <p:nvGrpSpPr>
          <p:cNvPr id="17" name="Google Shape;4386;p6">
            <a:extLst>
              <a:ext uri="{FF2B5EF4-FFF2-40B4-BE49-F238E27FC236}">
                <a16:creationId xmlns:a16="http://schemas.microsoft.com/office/drawing/2014/main" id="{FF7D3205-6661-450B-B5E0-47F8CA89B9E2}"/>
              </a:ext>
            </a:extLst>
          </p:cNvPr>
          <p:cNvGrpSpPr/>
          <p:nvPr/>
        </p:nvGrpSpPr>
        <p:grpSpPr>
          <a:xfrm>
            <a:off x="1180917" y="674555"/>
            <a:ext cx="6926032" cy="675638"/>
            <a:chOff x="1183343" y="1464304"/>
            <a:chExt cx="6926032" cy="675638"/>
          </a:xfrm>
        </p:grpSpPr>
        <p:sp>
          <p:nvSpPr>
            <p:cNvPr id="18" name="Google Shape;4387;p6">
              <a:extLst>
                <a:ext uri="{FF2B5EF4-FFF2-40B4-BE49-F238E27FC236}">
                  <a16:creationId xmlns:a16="http://schemas.microsoft.com/office/drawing/2014/main" id="{D8834DB1-2435-4DE1-97CD-64F40B28AA34}"/>
                </a:ext>
              </a:extLst>
            </p:cNvPr>
            <p:cNvSpPr txBox="1"/>
            <p:nvPr/>
          </p:nvSpPr>
          <p:spPr>
            <a:xfrm>
              <a:off x="1804762" y="1493652"/>
              <a:ext cx="630461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rPr>
                <a:t>Số?</a:t>
              </a:r>
              <a:endParaRPr sz="2400"/>
            </a:p>
          </p:txBody>
        </p:sp>
        <p:sp>
          <p:nvSpPr>
            <p:cNvPr id="19" name="Google Shape;4388;p6">
              <a:extLst>
                <a:ext uri="{FF2B5EF4-FFF2-40B4-BE49-F238E27FC236}">
                  <a16:creationId xmlns:a16="http://schemas.microsoft.com/office/drawing/2014/main" id="{ED2FB827-EE65-4A08-8B14-DB7328B5F12D}"/>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rPr>
                <a:t>2</a:t>
              </a:r>
              <a:endParaRPr/>
            </a:p>
          </p:txBody>
        </p:sp>
      </p:grpSp>
      <p:sp>
        <p:nvSpPr>
          <p:cNvPr id="23" name="Google Shape;3277;p17">
            <a:extLst>
              <a:ext uri="{FF2B5EF4-FFF2-40B4-BE49-F238E27FC236}">
                <a16:creationId xmlns:a16="http://schemas.microsoft.com/office/drawing/2014/main" id="{1C4DA7B1-CD92-4C86-B8E3-9B777CA2F66A}"/>
              </a:ext>
            </a:extLst>
          </p:cNvPr>
          <p:cNvSpPr/>
          <p:nvPr/>
        </p:nvSpPr>
        <p:spPr>
          <a:xfrm>
            <a:off x="1877133" y="1997715"/>
            <a:ext cx="1351270" cy="1351270"/>
          </a:xfrm>
          <a:prstGeom prst="ellipse">
            <a:avLst/>
          </a:prstGeom>
          <a:solidFill>
            <a:srgbClr val="AA2668"/>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231</a:t>
            </a:r>
            <a:endParaRPr sz="3600">
              <a:solidFill>
                <a:schemeClr val="lt1"/>
              </a:solidFill>
              <a:latin typeface="Arial"/>
              <a:ea typeface="Arial"/>
              <a:cs typeface="Arial"/>
              <a:sym typeface="Arial"/>
            </a:endParaRPr>
          </a:p>
        </p:txBody>
      </p:sp>
      <p:sp>
        <p:nvSpPr>
          <p:cNvPr id="24" name="Google Shape;3278;p17">
            <a:extLst>
              <a:ext uri="{FF2B5EF4-FFF2-40B4-BE49-F238E27FC236}">
                <a16:creationId xmlns:a16="http://schemas.microsoft.com/office/drawing/2014/main" id="{EEB366E6-6397-4F70-9DE6-17375265884B}"/>
              </a:ext>
            </a:extLst>
          </p:cNvPr>
          <p:cNvSpPr/>
          <p:nvPr/>
        </p:nvSpPr>
        <p:spPr>
          <a:xfrm>
            <a:off x="4834159" y="1892300"/>
            <a:ext cx="1804670" cy="1555750"/>
          </a:xfrm>
          <a:prstGeom prst="triangle">
            <a:avLst>
              <a:gd name="adj" fmla="val 50000"/>
            </a:avLst>
          </a:prstGeom>
          <a:solidFill>
            <a:schemeClr val="lt1"/>
          </a:solid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1" name="Google Shape;3279;p17">
            <a:extLst>
              <a:ext uri="{FF2B5EF4-FFF2-40B4-BE49-F238E27FC236}">
                <a16:creationId xmlns:a16="http://schemas.microsoft.com/office/drawing/2014/main" id="{83BADE4C-58E3-493E-9B90-59144D977CBB}"/>
              </a:ext>
            </a:extLst>
          </p:cNvPr>
          <p:cNvSpPr/>
          <p:nvPr/>
        </p:nvSpPr>
        <p:spPr>
          <a:xfrm>
            <a:off x="8318500" y="1949450"/>
            <a:ext cx="1435100" cy="1435100"/>
          </a:xfrm>
          <a:prstGeom prst="roundRect">
            <a:avLst>
              <a:gd name="adj" fmla="val 16667"/>
            </a:avLst>
          </a:prstGeom>
          <a:solidFill>
            <a:schemeClr val="lt1"/>
          </a:solidFill>
          <a:ln w="38100" cap="flat" cmpd="sng">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 name="Google Shape;3280;p17">
            <a:extLst>
              <a:ext uri="{FF2B5EF4-FFF2-40B4-BE49-F238E27FC236}">
                <a16:creationId xmlns:a16="http://schemas.microsoft.com/office/drawing/2014/main" id="{87125D08-F9B2-4870-958C-07064B34D827}"/>
              </a:ext>
            </a:extLst>
          </p:cNvPr>
          <p:cNvCxnSpPr>
            <a:stCxn id="23" idx="6"/>
            <a:endCxn id="24" idx="1"/>
          </p:cNvCxnSpPr>
          <p:nvPr/>
        </p:nvCxnSpPr>
        <p:spPr>
          <a:xfrm rot="10800000" flipH="1">
            <a:off x="3228403" y="2670050"/>
            <a:ext cx="2056800" cy="3300"/>
          </a:xfrm>
          <a:prstGeom prst="straightConnector1">
            <a:avLst/>
          </a:prstGeom>
          <a:noFill/>
          <a:ln w="38100" cap="flat" cmpd="sng">
            <a:solidFill>
              <a:schemeClr val="dk1"/>
            </a:solidFill>
            <a:prstDash val="solid"/>
            <a:miter lim="800000"/>
            <a:headEnd type="none" w="sm" len="sm"/>
            <a:tailEnd type="triangle" w="med" len="med"/>
          </a:ln>
        </p:spPr>
      </p:cxnSp>
      <p:cxnSp>
        <p:nvCxnSpPr>
          <p:cNvPr id="33" name="Google Shape;3281;p17">
            <a:extLst>
              <a:ext uri="{FF2B5EF4-FFF2-40B4-BE49-F238E27FC236}">
                <a16:creationId xmlns:a16="http://schemas.microsoft.com/office/drawing/2014/main" id="{3B27105B-BD9C-401E-BCC4-81B3D1B40D47}"/>
              </a:ext>
            </a:extLst>
          </p:cNvPr>
          <p:cNvCxnSpPr>
            <a:stCxn id="24" idx="5"/>
            <a:endCxn id="31" idx="1"/>
          </p:cNvCxnSpPr>
          <p:nvPr/>
        </p:nvCxnSpPr>
        <p:spPr>
          <a:xfrm rot="10800000" flipH="1">
            <a:off x="6187661" y="2666875"/>
            <a:ext cx="2130900" cy="3300"/>
          </a:xfrm>
          <a:prstGeom prst="straightConnector1">
            <a:avLst/>
          </a:prstGeom>
          <a:noFill/>
          <a:ln w="38100" cap="flat" cmpd="sng">
            <a:solidFill>
              <a:schemeClr val="dk1"/>
            </a:solidFill>
            <a:prstDash val="solid"/>
            <a:miter lim="800000"/>
            <a:headEnd type="none" w="sm" len="sm"/>
            <a:tailEnd type="triangle" w="med" len="med"/>
          </a:ln>
        </p:spPr>
      </p:cxnSp>
      <p:sp>
        <p:nvSpPr>
          <p:cNvPr id="34" name="Google Shape;3282;p17">
            <a:extLst>
              <a:ext uri="{FF2B5EF4-FFF2-40B4-BE49-F238E27FC236}">
                <a16:creationId xmlns:a16="http://schemas.microsoft.com/office/drawing/2014/main" id="{D25F75EA-EA65-455C-92C1-4A5E9B7AB723}"/>
              </a:ext>
            </a:extLst>
          </p:cNvPr>
          <p:cNvSpPr/>
          <p:nvPr/>
        </p:nvSpPr>
        <p:spPr>
          <a:xfrm>
            <a:off x="1877133" y="4229100"/>
            <a:ext cx="1435100" cy="1435100"/>
          </a:xfrm>
          <a:prstGeom prst="roundRect">
            <a:avLst>
              <a:gd name="adj" fmla="val 16667"/>
            </a:avLst>
          </a:prstGeom>
          <a:solidFill>
            <a:srgbClr val="E36C09"/>
          </a:solidFill>
          <a:ln w="38100" cap="flat" cmpd="sng">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362</a:t>
            </a:r>
            <a:endParaRPr sz="4000">
              <a:solidFill>
                <a:schemeClr val="lt1"/>
              </a:solidFill>
              <a:latin typeface="Arial"/>
              <a:ea typeface="Arial"/>
              <a:cs typeface="Arial"/>
              <a:sym typeface="Arial"/>
            </a:endParaRPr>
          </a:p>
        </p:txBody>
      </p:sp>
      <p:sp>
        <p:nvSpPr>
          <p:cNvPr id="35" name="Google Shape;3283;p17">
            <a:extLst>
              <a:ext uri="{FF2B5EF4-FFF2-40B4-BE49-F238E27FC236}">
                <a16:creationId xmlns:a16="http://schemas.microsoft.com/office/drawing/2014/main" id="{9920939D-0ED5-4DE9-BE73-CEE3E5338429}"/>
              </a:ext>
            </a:extLst>
          </p:cNvPr>
          <p:cNvSpPr/>
          <p:nvPr/>
        </p:nvSpPr>
        <p:spPr>
          <a:xfrm rot="2700000">
            <a:off x="5043201" y="4229100"/>
            <a:ext cx="1435100" cy="1435100"/>
          </a:xfrm>
          <a:prstGeom prst="roundRect">
            <a:avLst>
              <a:gd name="adj" fmla="val 16667"/>
            </a:avLst>
          </a:prstGeom>
          <a:solidFill>
            <a:schemeClr val="lt1"/>
          </a:solidFill>
          <a:ln w="38100"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6" name="Google Shape;3284;p17">
            <a:extLst>
              <a:ext uri="{FF2B5EF4-FFF2-40B4-BE49-F238E27FC236}">
                <a16:creationId xmlns:a16="http://schemas.microsoft.com/office/drawing/2014/main" id="{6DCFBCA8-0B0D-4BA6-884C-5A76F4243AED}"/>
              </a:ext>
            </a:extLst>
          </p:cNvPr>
          <p:cNvSpPr/>
          <p:nvPr/>
        </p:nvSpPr>
        <p:spPr>
          <a:xfrm>
            <a:off x="8407400" y="4267199"/>
            <a:ext cx="1346200" cy="1346200"/>
          </a:xfrm>
          <a:prstGeom prst="ellipse">
            <a:avLst/>
          </a:prstGeom>
          <a:solidFill>
            <a:schemeClr val="lt1"/>
          </a:solid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7" name="Google Shape;3285;p17">
            <a:extLst>
              <a:ext uri="{FF2B5EF4-FFF2-40B4-BE49-F238E27FC236}">
                <a16:creationId xmlns:a16="http://schemas.microsoft.com/office/drawing/2014/main" id="{ACA83315-63E9-4BED-902B-ADD14B61E062}"/>
              </a:ext>
            </a:extLst>
          </p:cNvPr>
          <p:cNvCxnSpPr>
            <a:stCxn id="34" idx="3"/>
          </p:cNvCxnSpPr>
          <p:nvPr/>
        </p:nvCxnSpPr>
        <p:spPr>
          <a:xfrm rot="10800000" flipH="1">
            <a:off x="3312233" y="4940350"/>
            <a:ext cx="1526400" cy="6300"/>
          </a:xfrm>
          <a:prstGeom prst="straightConnector1">
            <a:avLst/>
          </a:prstGeom>
          <a:noFill/>
          <a:ln w="38100" cap="flat" cmpd="sng">
            <a:solidFill>
              <a:schemeClr val="dk1"/>
            </a:solidFill>
            <a:prstDash val="solid"/>
            <a:miter lim="800000"/>
            <a:headEnd type="none" w="sm" len="sm"/>
            <a:tailEnd type="triangle" w="med" len="med"/>
          </a:ln>
        </p:spPr>
      </p:cxnSp>
      <p:cxnSp>
        <p:nvCxnSpPr>
          <p:cNvPr id="38" name="Google Shape;3286;p17">
            <a:extLst>
              <a:ext uri="{FF2B5EF4-FFF2-40B4-BE49-F238E27FC236}">
                <a16:creationId xmlns:a16="http://schemas.microsoft.com/office/drawing/2014/main" id="{D6E87FA7-DB28-4AE1-80CB-F4E3A2F812BC}"/>
              </a:ext>
            </a:extLst>
          </p:cNvPr>
          <p:cNvCxnSpPr>
            <a:endCxn id="36" idx="2"/>
          </p:cNvCxnSpPr>
          <p:nvPr/>
        </p:nvCxnSpPr>
        <p:spPr>
          <a:xfrm>
            <a:off x="6726500" y="4940299"/>
            <a:ext cx="1680900" cy="0"/>
          </a:xfrm>
          <a:prstGeom prst="straightConnector1">
            <a:avLst/>
          </a:prstGeom>
          <a:noFill/>
          <a:ln w="38100" cap="flat" cmpd="sng">
            <a:solidFill>
              <a:schemeClr val="dk1"/>
            </a:solidFill>
            <a:prstDash val="solid"/>
            <a:miter lim="800000"/>
            <a:headEnd type="none" w="sm" len="sm"/>
            <a:tailEnd type="triangle" w="med" len="med"/>
          </a:ln>
        </p:spPr>
      </p:cxnSp>
      <p:sp>
        <p:nvSpPr>
          <p:cNvPr id="39" name="Google Shape;3287;p17">
            <a:extLst>
              <a:ext uri="{FF2B5EF4-FFF2-40B4-BE49-F238E27FC236}">
                <a16:creationId xmlns:a16="http://schemas.microsoft.com/office/drawing/2014/main" id="{56C1AA74-FB52-4EF6-82EF-5FF493E82F0B}"/>
              </a:ext>
            </a:extLst>
          </p:cNvPr>
          <p:cNvSpPr txBox="1"/>
          <p:nvPr/>
        </p:nvSpPr>
        <p:spPr>
          <a:xfrm>
            <a:off x="5488899" y="4592707"/>
            <a:ext cx="55238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40" name="Google Shape;3288;p17">
            <a:extLst>
              <a:ext uri="{FF2B5EF4-FFF2-40B4-BE49-F238E27FC236}">
                <a16:creationId xmlns:a16="http://schemas.microsoft.com/office/drawing/2014/main" id="{30D6406B-E07C-4530-A0A2-95F91B864789}"/>
              </a:ext>
            </a:extLst>
          </p:cNvPr>
          <p:cNvSpPr txBox="1"/>
          <p:nvPr/>
        </p:nvSpPr>
        <p:spPr>
          <a:xfrm>
            <a:off x="3408016"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+ 263</a:t>
            </a:r>
            <a:endParaRPr sz="4000">
              <a:solidFill>
                <a:schemeClr val="dk1"/>
              </a:solidFill>
              <a:latin typeface="Arial"/>
              <a:ea typeface="Arial"/>
              <a:cs typeface="Arial"/>
              <a:sym typeface="Arial"/>
            </a:endParaRPr>
          </a:p>
        </p:txBody>
      </p:sp>
      <p:sp>
        <p:nvSpPr>
          <p:cNvPr id="41" name="Google Shape;3289;p17">
            <a:extLst>
              <a:ext uri="{FF2B5EF4-FFF2-40B4-BE49-F238E27FC236}">
                <a16:creationId xmlns:a16="http://schemas.microsoft.com/office/drawing/2014/main" id="{9CAD8FC1-8E07-435F-A34F-10CE547C037E}"/>
              </a:ext>
            </a:extLst>
          </p:cNvPr>
          <p:cNvSpPr txBox="1"/>
          <p:nvPr/>
        </p:nvSpPr>
        <p:spPr>
          <a:xfrm>
            <a:off x="6532517" y="2044700"/>
            <a:ext cx="1777299" cy="707886"/>
          </a:xfrm>
          <a:prstGeom prst="rect">
            <a:avLst/>
          </a:prstGeom>
          <a:noFill/>
          <a:ln>
            <a:noFill/>
          </a:ln>
        </p:spPr>
        <p:txBody>
          <a:bodyPr spcFirstLastPara="1" wrap="square" lIns="91425" tIns="45700" rIns="91425" bIns="45700" anchor="t" anchorCtr="0">
            <a:spAutoFit/>
          </a:bodyPr>
          <a:lstStyle/>
          <a:p>
            <a:pPr lvl="0"/>
            <a:r>
              <a:rPr lang="en-US" sz="4000">
                <a:solidFill>
                  <a:schemeClr val="dk1"/>
                </a:solidFill>
              </a:rPr>
              <a:t> – 175</a:t>
            </a:r>
            <a:endParaRPr sz="4000">
              <a:solidFill>
                <a:schemeClr val="dk1"/>
              </a:solidFill>
              <a:latin typeface="Arial"/>
              <a:ea typeface="Arial"/>
              <a:cs typeface="Arial"/>
              <a:sym typeface="Arial"/>
            </a:endParaRPr>
          </a:p>
        </p:txBody>
      </p:sp>
      <p:sp>
        <p:nvSpPr>
          <p:cNvPr id="43" name="Google Shape;3290;p17">
            <a:extLst>
              <a:ext uri="{FF2B5EF4-FFF2-40B4-BE49-F238E27FC236}">
                <a16:creationId xmlns:a16="http://schemas.microsoft.com/office/drawing/2014/main" id="{69584AA7-13E6-4F92-9603-E3F84302BD43}"/>
              </a:ext>
            </a:extLst>
          </p:cNvPr>
          <p:cNvSpPr txBox="1"/>
          <p:nvPr/>
        </p:nvSpPr>
        <p:spPr>
          <a:xfrm>
            <a:off x="3310161" y="4267199"/>
            <a:ext cx="1777299" cy="707886"/>
          </a:xfrm>
          <a:prstGeom prst="rect">
            <a:avLst/>
          </a:prstGeom>
          <a:noFill/>
          <a:ln>
            <a:noFill/>
          </a:ln>
        </p:spPr>
        <p:txBody>
          <a:bodyPr spcFirstLastPara="1" wrap="square" lIns="91425" tIns="45700" rIns="91425" bIns="45700" anchor="t" anchorCtr="0">
            <a:spAutoFit/>
          </a:bodyPr>
          <a:lstStyle/>
          <a:p>
            <a:pPr lvl="0"/>
            <a:r>
              <a:rPr lang="en-US" sz="4000">
                <a:solidFill>
                  <a:schemeClr val="dk1"/>
                </a:solidFill>
              </a:rPr>
              <a:t> – </a:t>
            </a:r>
            <a:r>
              <a:rPr lang="en-US" sz="4000">
                <a:solidFill>
                  <a:schemeClr val="dk1"/>
                </a:solidFill>
                <a:latin typeface="Arial"/>
                <a:ea typeface="Arial"/>
                <a:cs typeface="Arial"/>
                <a:sym typeface="Arial"/>
              </a:rPr>
              <a:t>171</a:t>
            </a:r>
            <a:endParaRPr sz="4000">
              <a:solidFill>
                <a:schemeClr val="dk1"/>
              </a:solidFill>
              <a:latin typeface="Arial"/>
              <a:ea typeface="Arial"/>
              <a:cs typeface="Arial"/>
              <a:sym typeface="Arial"/>
            </a:endParaRPr>
          </a:p>
        </p:txBody>
      </p:sp>
      <p:sp>
        <p:nvSpPr>
          <p:cNvPr id="44" name="Google Shape;3291;p17">
            <a:extLst>
              <a:ext uri="{FF2B5EF4-FFF2-40B4-BE49-F238E27FC236}">
                <a16:creationId xmlns:a16="http://schemas.microsoft.com/office/drawing/2014/main" id="{73A04266-DD88-471D-A0B5-BC60F96E31F4}"/>
              </a:ext>
            </a:extLst>
          </p:cNvPr>
          <p:cNvSpPr txBox="1"/>
          <p:nvPr/>
        </p:nvSpPr>
        <p:spPr>
          <a:xfrm>
            <a:off x="69596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+ 90</a:t>
            </a:r>
            <a:endParaRPr sz="4000">
              <a:solidFill>
                <a:schemeClr val="dk1"/>
              </a:solidFill>
              <a:latin typeface="Arial"/>
              <a:ea typeface="Arial"/>
              <a:cs typeface="Arial"/>
              <a:sym typeface="Arial"/>
            </a:endParaRPr>
          </a:p>
        </p:txBody>
      </p:sp>
      <p:sp>
        <p:nvSpPr>
          <p:cNvPr id="45" name="Google Shape;3292;p17">
            <a:extLst>
              <a:ext uri="{FF2B5EF4-FFF2-40B4-BE49-F238E27FC236}">
                <a16:creationId xmlns:a16="http://schemas.microsoft.com/office/drawing/2014/main" id="{D473CCF7-378D-4EE4-9006-883815F529B5}"/>
              </a:ext>
            </a:extLst>
          </p:cNvPr>
          <p:cNvSpPr txBox="1"/>
          <p:nvPr/>
        </p:nvSpPr>
        <p:spPr>
          <a:xfrm>
            <a:off x="5309226" y="276899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494</a:t>
            </a:r>
            <a:endParaRPr sz="4000">
              <a:solidFill>
                <a:srgbClr val="FC5160"/>
              </a:solidFill>
              <a:latin typeface="Arial"/>
              <a:ea typeface="Arial"/>
              <a:cs typeface="Arial"/>
              <a:sym typeface="Arial"/>
            </a:endParaRPr>
          </a:p>
        </p:txBody>
      </p:sp>
      <p:sp>
        <p:nvSpPr>
          <p:cNvPr id="46" name="Google Shape;3293;p17">
            <a:extLst>
              <a:ext uri="{FF2B5EF4-FFF2-40B4-BE49-F238E27FC236}">
                <a16:creationId xmlns:a16="http://schemas.microsoft.com/office/drawing/2014/main" id="{8E2327E5-5342-4B0E-8D83-6AC4C9BA1C63}"/>
              </a:ext>
            </a:extLst>
          </p:cNvPr>
          <p:cNvSpPr txBox="1"/>
          <p:nvPr/>
        </p:nvSpPr>
        <p:spPr>
          <a:xfrm>
            <a:off x="8628975" y="2365573"/>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319</a:t>
            </a:r>
            <a:endParaRPr sz="4000">
              <a:solidFill>
                <a:srgbClr val="FC5160"/>
              </a:solidFill>
              <a:latin typeface="Arial"/>
              <a:ea typeface="Arial"/>
              <a:cs typeface="Arial"/>
              <a:sym typeface="Arial"/>
            </a:endParaRPr>
          </a:p>
        </p:txBody>
      </p:sp>
      <p:sp>
        <p:nvSpPr>
          <p:cNvPr id="47" name="Google Shape;3294;p17">
            <a:extLst>
              <a:ext uri="{FF2B5EF4-FFF2-40B4-BE49-F238E27FC236}">
                <a16:creationId xmlns:a16="http://schemas.microsoft.com/office/drawing/2014/main" id="{84384CC2-7193-4841-9EC1-E4E1646645A2}"/>
              </a:ext>
            </a:extLst>
          </p:cNvPr>
          <p:cNvSpPr txBox="1"/>
          <p:nvPr/>
        </p:nvSpPr>
        <p:spPr>
          <a:xfrm>
            <a:off x="5309226" y="459270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191</a:t>
            </a:r>
            <a:endParaRPr sz="4000">
              <a:solidFill>
                <a:srgbClr val="FC5160"/>
              </a:solidFill>
              <a:latin typeface="Arial"/>
              <a:ea typeface="Arial"/>
              <a:cs typeface="Arial"/>
              <a:sym typeface="Arial"/>
            </a:endParaRPr>
          </a:p>
        </p:txBody>
      </p:sp>
      <p:sp>
        <p:nvSpPr>
          <p:cNvPr id="48" name="Google Shape;3295;p17">
            <a:extLst>
              <a:ext uri="{FF2B5EF4-FFF2-40B4-BE49-F238E27FC236}">
                <a16:creationId xmlns:a16="http://schemas.microsoft.com/office/drawing/2014/main" id="{2813D964-F198-496D-BC98-5D9126FC8581}"/>
              </a:ext>
            </a:extLst>
          </p:cNvPr>
          <p:cNvSpPr txBox="1"/>
          <p:nvPr/>
        </p:nvSpPr>
        <p:spPr>
          <a:xfrm>
            <a:off x="8736940" y="4632522"/>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281</a:t>
            </a:r>
            <a:endParaRPr sz="4000">
              <a:solidFill>
                <a:srgbClr val="FC5160"/>
              </a:solidFill>
              <a:latin typeface="Arial"/>
              <a:ea typeface="Arial"/>
              <a:cs typeface="Arial"/>
              <a:sym typeface="Arial"/>
            </a:endParaRPr>
          </a:p>
        </p:txBody>
      </p:sp>
    </p:spTree>
    <p:extLst>
      <p:ext uri="{BB962C8B-B14F-4D97-AF65-F5344CB8AC3E}">
        <p14:creationId xmlns:p14="http://schemas.microsoft.com/office/powerpoint/2010/main" val="148180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5" name="Oval 14">
            <a:extLst>
              <a:ext uri="{FF2B5EF4-FFF2-40B4-BE49-F238E27FC236}">
                <a16:creationId xmlns:a16="http://schemas.microsoft.com/office/drawing/2014/main" id="{9941FAB2-C050-4D58-8403-3469CC18AAAB}"/>
              </a:ext>
            </a:extLst>
          </p:cNvPr>
          <p:cNvSpPr/>
          <p:nvPr/>
        </p:nvSpPr>
        <p:spPr>
          <a:xfrm>
            <a:off x="7958084" y="1517125"/>
            <a:ext cx="2070335" cy="48844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oogle Shape;4386;p6">
            <a:extLst>
              <a:ext uri="{FF2B5EF4-FFF2-40B4-BE49-F238E27FC236}">
                <a16:creationId xmlns:a16="http://schemas.microsoft.com/office/drawing/2014/main" id="{FF7D3205-6661-450B-B5E0-47F8CA89B9E2}"/>
              </a:ext>
            </a:extLst>
          </p:cNvPr>
          <p:cNvGrpSpPr/>
          <p:nvPr/>
        </p:nvGrpSpPr>
        <p:grpSpPr>
          <a:xfrm>
            <a:off x="318559" y="248939"/>
            <a:ext cx="11262933" cy="2891630"/>
            <a:chOff x="1183343" y="1464304"/>
            <a:chExt cx="11262933" cy="2891630"/>
          </a:xfrm>
        </p:grpSpPr>
        <p:sp>
          <p:nvSpPr>
            <p:cNvPr id="18" name="Google Shape;4387;p6">
              <a:extLst>
                <a:ext uri="{FF2B5EF4-FFF2-40B4-BE49-F238E27FC236}">
                  <a16:creationId xmlns:a16="http://schemas.microsoft.com/office/drawing/2014/main" id="{D8834DB1-2435-4DE1-97CD-64F40B28AA34}"/>
                </a:ext>
              </a:extLst>
            </p:cNvPr>
            <p:cNvSpPr txBox="1"/>
            <p:nvPr/>
          </p:nvSpPr>
          <p:spPr>
            <a:xfrm>
              <a:off x="1804762" y="1493652"/>
              <a:ext cx="10641514" cy="28622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600">
                  <a:solidFill>
                    <a:schemeClr val="dk1"/>
                  </a:solidFill>
                  <a:latin typeface="Arial"/>
                  <a:ea typeface="Arial"/>
                  <a:cs typeface="Arial"/>
                  <a:sym typeface="Arial"/>
                </a:rPr>
                <a:t>Kết thúc Đại hội Thể thao Đông Nam Á lần thứ 30, Đoàn Thể thao Việt Nam giành được 288 huy chương gồm Vàng, Bạc và Đồng. Trong đó có 190 huy chương Bạc và Đồng. Hỏi Đoàn Thể thao Việt Nam giành được bao nhiêu huy chương Vàng?</a:t>
              </a:r>
              <a:endParaRPr lang="vi-VN" sz="2400"/>
            </a:p>
          </p:txBody>
        </p:sp>
        <p:sp>
          <p:nvSpPr>
            <p:cNvPr id="19" name="Google Shape;4388;p6">
              <a:extLst>
                <a:ext uri="{FF2B5EF4-FFF2-40B4-BE49-F238E27FC236}">
                  <a16:creationId xmlns:a16="http://schemas.microsoft.com/office/drawing/2014/main" id="{ED2FB827-EE65-4A08-8B14-DB7328B5F12D}"/>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a:p>
          </p:txBody>
        </p:sp>
      </p:grpSp>
      <p:cxnSp>
        <p:nvCxnSpPr>
          <p:cNvPr id="6" name="Straight Connector 5">
            <a:extLst>
              <a:ext uri="{FF2B5EF4-FFF2-40B4-BE49-F238E27FC236}">
                <a16:creationId xmlns:a16="http://schemas.microsoft.com/office/drawing/2014/main" id="{373B8C57-B4D1-431F-B5B8-DACA4076CB50}"/>
              </a:ext>
            </a:extLst>
          </p:cNvPr>
          <p:cNvCxnSpPr>
            <a:cxnSpLocks/>
          </p:cNvCxnSpPr>
          <p:nvPr/>
        </p:nvCxnSpPr>
        <p:spPr>
          <a:xfrm>
            <a:off x="6986596" y="1414700"/>
            <a:ext cx="4435906"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F628B5D0-B6F4-447F-97C9-3ABFEAAE1124}"/>
              </a:ext>
            </a:extLst>
          </p:cNvPr>
          <p:cNvCxnSpPr>
            <a:cxnSpLocks/>
          </p:cNvCxnSpPr>
          <p:nvPr/>
        </p:nvCxnSpPr>
        <p:spPr>
          <a:xfrm>
            <a:off x="8118360" y="1955594"/>
            <a:ext cx="3364105" cy="2341"/>
          </a:xfrm>
          <a:prstGeom prst="line">
            <a:avLst/>
          </a:prstGeom>
          <a:ln w="28575">
            <a:solidFill>
              <a:srgbClr val="0070C0"/>
            </a:solidFill>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5AC2574B-1FC9-479F-A2FC-582BBFF2BA27}"/>
              </a:ext>
            </a:extLst>
          </p:cNvPr>
          <p:cNvSpPr txBox="1"/>
          <p:nvPr/>
        </p:nvSpPr>
        <p:spPr>
          <a:xfrm>
            <a:off x="947205" y="3379814"/>
            <a:ext cx="3527625" cy="646331"/>
          </a:xfrm>
          <a:prstGeom prst="rect">
            <a:avLst/>
          </a:prstGeom>
          <a:noFill/>
        </p:spPr>
        <p:txBody>
          <a:bodyPr wrap="square" rtlCol="0">
            <a:spAutoFit/>
          </a:bodyPr>
          <a:lstStyle/>
          <a:p>
            <a:pPr algn="just"/>
            <a:r>
              <a:rPr lang="en-US" sz="3600" i="1">
                <a:latin typeface="Arial" panose="020B0604020202020204" pitchFamily="34" charset="0"/>
                <a:cs typeface="Arial" panose="020B0604020202020204" pitchFamily="34" charset="0"/>
              </a:rPr>
              <a:t>Tóm tắt:</a:t>
            </a:r>
            <a:endParaRPr lang="vi-VN" sz="3600"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DB83CB7-8658-46ED-9E36-050398D27614}"/>
              </a:ext>
            </a:extLst>
          </p:cNvPr>
          <p:cNvSpPr txBox="1"/>
          <p:nvPr/>
        </p:nvSpPr>
        <p:spPr>
          <a:xfrm>
            <a:off x="947205" y="4235011"/>
            <a:ext cx="9081214" cy="646331"/>
          </a:xfrm>
          <a:prstGeom prst="rect">
            <a:avLst/>
          </a:prstGeom>
          <a:noFill/>
        </p:spPr>
        <p:txBody>
          <a:bodyPr wrap="square" rtlCol="0">
            <a:spAutoFit/>
          </a:bodyPr>
          <a:lstStyle/>
          <a:p>
            <a:pPr algn="just"/>
            <a:r>
              <a:rPr lang="en-US" sz="3600">
                <a:latin typeface="Arial" panose="020B0604020202020204" pitchFamily="34" charset="0"/>
                <a:cs typeface="Arial" panose="020B0604020202020204" pitchFamily="34" charset="0"/>
              </a:rPr>
              <a:t>Giành được tất cả	: 288 huy chương.</a:t>
            </a:r>
            <a:endParaRPr lang="vi-VN" sz="3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C024DA9-3EE6-40EC-A9B9-8F32A1EB158C}"/>
              </a:ext>
            </a:extLst>
          </p:cNvPr>
          <p:cNvSpPr txBox="1"/>
          <p:nvPr/>
        </p:nvSpPr>
        <p:spPr>
          <a:xfrm>
            <a:off x="947205" y="4984419"/>
            <a:ext cx="8515785" cy="646331"/>
          </a:xfrm>
          <a:prstGeom prst="rect">
            <a:avLst/>
          </a:prstGeom>
          <a:noFill/>
        </p:spPr>
        <p:txBody>
          <a:bodyPr wrap="square" rtlCol="0">
            <a:spAutoFit/>
          </a:bodyPr>
          <a:lstStyle/>
          <a:p>
            <a:pPr algn="just"/>
            <a:r>
              <a:rPr lang="en-US" sz="3600">
                <a:latin typeface="Arial" panose="020B0604020202020204" pitchFamily="34" charset="0"/>
                <a:cs typeface="Arial" panose="020B0604020202020204" pitchFamily="34" charset="0"/>
              </a:rPr>
              <a:t>Bạc và Đồng			: 190 huy chương</a:t>
            </a:r>
            <a:endParaRPr lang="vi-VN" sz="36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C98BC4D-006C-4715-AC32-4CE4651A22BD}"/>
              </a:ext>
            </a:extLst>
          </p:cNvPr>
          <p:cNvSpPr txBox="1"/>
          <p:nvPr/>
        </p:nvSpPr>
        <p:spPr>
          <a:xfrm>
            <a:off x="947205" y="5733827"/>
            <a:ext cx="10205477" cy="646331"/>
          </a:xfrm>
          <a:prstGeom prst="rect">
            <a:avLst/>
          </a:prstGeom>
          <a:noFill/>
        </p:spPr>
        <p:txBody>
          <a:bodyPr wrap="square" rtlCol="0">
            <a:spAutoFit/>
          </a:bodyPr>
          <a:lstStyle/>
          <a:p>
            <a:pPr algn="just"/>
            <a:r>
              <a:rPr lang="en-US" sz="3600">
                <a:latin typeface="Arial" panose="020B0604020202020204" pitchFamily="34" charset="0"/>
                <a:cs typeface="Arial" panose="020B0604020202020204" pitchFamily="34" charset="0"/>
              </a:rPr>
              <a:t>Vàng				: … huy chương?</a:t>
            </a:r>
            <a:endParaRPr lang="vi-VN" sz="3600" dirty="0">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BAA39182-6A4C-4BBA-B9F3-AB9D3AD8C71B}"/>
              </a:ext>
            </a:extLst>
          </p:cNvPr>
          <p:cNvCxnSpPr>
            <a:cxnSpLocks/>
          </p:cNvCxnSpPr>
          <p:nvPr/>
        </p:nvCxnSpPr>
        <p:spPr>
          <a:xfrm>
            <a:off x="1037145" y="3068322"/>
            <a:ext cx="940264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277CC0E0-6AE7-4CF6-A034-06569555936B}"/>
              </a:ext>
            </a:extLst>
          </p:cNvPr>
          <p:cNvCxnSpPr>
            <a:cxnSpLocks/>
          </p:cNvCxnSpPr>
          <p:nvPr/>
        </p:nvCxnSpPr>
        <p:spPr>
          <a:xfrm>
            <a:off x="6655632" y="2526604"/>
            <a:ext cx="4826833"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3E26A89B-347D-425B-9268-2EF99179F9B9}"/>
              </a:ext>
            </a:extLst>
          </p:cNvPr>
          <p:cNvPicPr>
            <a:picLocks noChangeAspect="1"/>
          </p:cNvPicPr>
          <p:nvPr/>
        </p:nvPicPr>
        <p:blipFill>
          <a:blip r:embed="rId5"/>
          <a:stretch>
            <a:fillRect/>
          </a:stretch>
        </p:blipFill>
        <p:spPr>
          <a:xfrm>
            <a:off x="9352314" y="3148354"/>
            <a:ext cx="2809524" cy="1695238"/>
          </a:xfrm>
          <a:prstGeom prst="rect">
            <a:avLst/>
          </a:prstGeom>
        </p:spPr>
      </p:pic>
      <p:cxnSp>
        <p:nvCxnSpPr>
          <p:cNvPr id="21" name="Straight Connector 20">
            <a:extLst>
              <a:ext uri="{FF2B5EF4-FFF2-40B4-BE49-F238E27FC236}">
                <a16:creationId xmlns:a16="http://schemas.microsoft.com/office/drawing/2014/main" id="{96322618-C9D2-441A-BD4C-0F0B4E681C18}"/>
              </a:ext>
            </a:extLst>
          </p:cNvPr>
          <p:cNvCxnSpPr>
            <a:cxnSpLocks/>
          </p:cNvCxnSpPr>
          <p:nvPr/>
        </p:nvCxnSpPr>
        <p:spPr>
          <a:xfrm>
            <a:off x="1057743" y="2517590"/>
            <a:ext cx="5328067" cy="0"/>
          </a:xfrm>
          <a:prstGeom prst="line">
            <a:avLst/>
          </a:prstGeom>
          <a:ln w="28575">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77953DD3-F53E-42D4-B8B8-424908D5C611}"/>
              </a:ext>
            </a:extLst>
          </p:cNvPr>
          <p:cNvCxnSpPr>
            <a:cxnSpLocks/>
          </p:cNvCxnSpPr>
          <p:nvPr/>
        </p:nvCxnSpPr>
        <p:spPr>
          <a:xfrm>
            <a:off x="1057743" y="1978707"/>
            <a:ext cx="6767123"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9609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subTnLst>
                                    <p:audio>
                                      <p:cMediaNode>
                                        <p:cTn display="0" masterRel="sameClick">
                                          <p:stCondLst>
                                            <p:cond evt="begin" delay="0">
                                              <p:tn val="4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9" grpId="0"/>
      <p:bldP spid="10"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98214" y="25604"/>
            <a:ext cx="10921281" cy="5810250"/>
            <a:chOff x="631064" y="0"/>
            <a:chExt cx="10921281" cy="5810250"/>
          </a:xfrm>
        </p:grpSpPr>
        <p:pic>
          <p:nvPicPr>
            <p:cNvPr id="3" name="Picture 2" descr="E:\DT\Phần mềm\LuyenChuTieuHoc-2.8 (1)\LuyenChuTieuHoc-2.8\LuyenChuTieuHoc\Ảnh dòng kẻ sẵn cho môn toán\Dòng kẻ đen - 11 dòng - 15 ô.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27585"/>
            <a:stretch/>
          </p:blipFill>
          <p:spPr bwMode="auto">
            <a:xfrm>
              <a:off x="631064" y="0"/>
              <a:ext cx="10921281" cy="58102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31064" y="1"/>
              <a:ext cx="0" cy="58102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Text Box 2"/>
          <p:cNvSpPr txBox="1">
            <a:spLocks noChangeArrowheads="1"/>
          </p:cNvSpPr>
          <p:nvPr/>
        </p:nvSpPr>
        <p:spPr bwMode="auto">
          <a:xfrm>
            <a:off x="1468203" y="2540796"/>
            <a:ext cx="1104140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vi-VN" altLang="en-US" sz="3800" b="1">
                <a:solidFill>
                  <a:srgbClr val="7030A0"/>
                </a:solidFill>
                <a:latin typeface="HP001 4 hàng" pitchFamily="34" charset="0"/>
              </a:rPr>
              <a:t>Số huy εưΩg Vàng đ</a:t>
            </a:r>
            <a:r>
              <a:rPr lang="en-US" altLang="en-US" sz="3800" b="1">
                <a:solidFill>
                  <a:srgbClr val="7030A0"/>
                </a:solidFill>
              </a:rPr>
              <a:t>ȉ</a:t>
            </a:r>
            <a:r>
              <a:rPr lang="vi-VN" altLang="en-US" sz="3800" b="1">
                <a:solidFill>
                  <a:srgbClr val="7030A0"/>
                </a:solidFill>
                <a:latin typeface="HP001 4 hàng" pitchFamily="34" charset="0"/>
              </a:rPr>
              <a:t>n </a:t>
            </a:r>
            <a:r>
              <a:rPr lang="en-US" altLang="en-US" sz="3800" b="1">
                <a:solidFill>
                  <a:srgbClr val="7030A0"/>
                </a:solidFill>
                <a:latin typeface="HP001 4 hàng" pitchFamily="34" charset="0"/>
              </a:rPr>
              <a:t>giành</a:t>
            </a:r>
            <a:r>
              <a:rPr lang="vi-VN" altLang="en-US" sz="3800" b="1">
                <a:solidFill>
                  <a:srgbClr val="7030A0"/>
                </a:solidFill>
                <a:latin typeface="HP001 4 hàng" pitchFamily="34" charset="0"/>
              </a:rPr>
              <a:t> đưϑ là:</a:t>
            </a:r>
            <a:endParaRPr lang="en-US" altLang="en-US" sz="3800" b="1" dirty="0">
              <a:solidFill>
                <a:srgbClr val="7030A0"/>
              </a:solidFill>
              <a:latin typeface="HP001 4 hàng" pitchFamily="34" charset="0"/>
            </a:endParaRPr>
          </a:p>
        </p:txBody>
      </p:sp>
      <p:sp>
        <p:nvSpPr>
          <p:cNvPr id="10" name="Text Box 2"/>
          <p:cNvSpPr txBox="1">
            <a:spLocks noChangeArrowheads="1"/>
          </p:cNvSpPr>
          <p:nvPr/>
        </p:nvSpPr>
        <p:spPr bwMode="auto">
          <a:xfrm>
            <a:off x="2869768" y="3260644"/>
            <a:ext cx="86868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288 – 190 = 98 (</a:t>
            </a:r>
            <a:r>
              <a:rPr lang="vi-VN" altLang="en-US" sz="3800" b="1">
                <a:solidFill>
                  <a:srgbClr val="7030A0"/>
                </a:solidFill>
                <a:latin typeface="HP001 4 hàng" pitchFamily="34" charset="0"/>
              </a:rPr>
              <a:t>huy εưΩg</a:t>
            </a:r>
            <a:r>
              <a:rPr lang="en-US" altLang="en-US" sz="3800" b="1">
                <a:solidFill>
                  <a:srgbClr val="7030A0"/>
                </a:solidFill>
                <a:latin typeface="HP001 4 hàng" pitchFamily="34" charset="0"/>
              </a:rPr>
              <a:t>)</a:t>
            </a:r>
            <a:endParaRPr lang="en-US" altLang="en-US" sz="3800" b="1" dirty="0">
              <a:solidFill>
                <a:srgbClr val="7030A0"/>
              </a:solidFill>
              <a:latin typeface="HP001 4 hàng" pitchFamily="34" charset="0"/>
            </a:endParaRPr>
          </a:p>
        </p:txBody>
      </p:sp>
      <p:sp>
        <p:nvSpPr>
          <p:cNvPr id="11" name="Text Box 2"/>
          <p:cNvSpPr txBox="1">
            <a:spLocks noChangeArrowheads="1"/>
          </p:cNvSpPr>
          <p:nvPr/>
        </p:nvSpPr>
        <p:spPr bwMode="auto">
          <a:xfrm>
            <a:off x="4350108" y="3994531"/>
            <a:ext cx="86868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Đáp số: 98 </a:t>
            </a:r>
            <a:r>
              <a:rPr lang="vi-VN" altLang="en-US" sz="3800" b="1">
                <a:solidFill>
                  <a:srgbClr val="7030A0"/>
                </a:solidFill>
                <a:latin typeface="HP001 4 hàng" pitchFamily="34" charset="0"/>
              </a:rPr>
              <a:t>huy εưΩg </a:t>
            </a:r>
            <a:r>
              <a:rPr lang="en-US" altLang="en-US" sz="3800" b="1">
                <a:solidFill>
                  <a:srgbClr val="7030A0"/>
                </a:solidFill>
                <a:latin typeface="HP001 4 hàng" pitchFamily="34" charset="0"/>
              </a:rPr>
              <a:t>vàng.</a:t>
            </a:r>
            <a:endParaRPr lang="en-US" altLang="en-US" sz="3800" b="1" dirty="0">
              <a:solidFill>
                <a:srgbClr val="7030A0"/>
              </a:solidFill>
              <a:latin typeface="HP001 4 hàng" pitchFamily="34" charset="0"/>
            </a:endParaRPr>
          </a:p>
        </p:txBody>
      </p:sp>
      <p:sp>
        <p:nvSpPr>
          <p:cNvPr id="18" name="Text Box 2"/>
          <p:cNvSpPr txBox="1">
            <a:spLocks noChangeArrowheads="1"/>
          </p:cNvSpPr>
          <p:nvPr/>
        </p:nvSpPr>
        <p:spPr bwMode="auto">
          <a:xfrm>
            <a:off x="746919" y="1826283"/>
            <a:ext cx="929148"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dirty="0">
                <a:solidFill>
                  <a:srgbClr val="7030A0"/>
                </a:solidFill>
                <a:latin typeface="HP001 4 hàng" pitchFamily="34" charset="0"/>
              </a:rPr>
              <a:t>3.</a:t>
            </a:r>
          </a:p>
        </p:txBody>
      </p:sp>
      <p:sp>
        <p:nvSpPr>
          <p:cNvPr id="19" name="Text Box 2"/>
          <p:cNvSpPr txBox="1">
            <a:spLocks noChangeArrowheads="1"/>
          </p:cNvSpPr>
          <p:nvPr/>
        </p:nvSpPr>
        <p:spPr bwMode="auto">
          <a:xfrm>
            <a:off x="4357815" y="1811978"/>
            <a:ext cx="27432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Bài giải </a:t>
            </a:r>
            <a:endParaRPr lang="en-US" altLang="en-US" sz="3800" b="1" dirty="0">
              <a:solidFill>
                <a:srgbClr val="7030A0"/>
              </a:solidFill>
              <a:latin typeface="HP001 4 hàng" pitchFamily="34" charset="0"/>
            </a:endParaRPr>
          </a:p>
        </p:txBody>
      </p:sp>
      <p:sp>
        <p:nvSpPr>
          <p:cNvPr id="5" name="Rectangle: Rounded Corners 4">
            <a:extLst>
              <a:ext uri="{FF2B5EF4-FFF2-40B4-BE49-F238E27FC236}">
                <a16:creationId xmlns:a16="http://schemas.microsoft.com/office/drawing/2014/main" id="{B0BD835E-86B8-4B3C-9F48-E810D6078DBE}"/>
              </a:ext>
            </a:extLst>
          </p:cNvPr>
          <p:cNvSpPr/>
          <p:nvPr/>
        </p:nvSpPr>
        <p:spPr>
          <a:xfrm>
            <a:off x="70369" y="4976734"/>
            <a:ext cx="6390392" cy="1861673"/>
          </a:xfrm>
          <a:prstGeom prst="roundRect">
            <a:avLst/>
          </a:prstGeom>
          <a:solidFill>
            <a:srgbClr val="FFD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F03746C-30C4-473B-8D90-ED8A6F5B7A7B}"/>
              </a:ext>
            </a:extLst>
          </p:cNvPr>
          <p:cNvPicPr>
            <a:picLocks noChangeAspect="1"/>
          </p:cNvPicPr>
          <p:nvPr/>
        </p:nvPicPr>
        <p:blipFill>
          <a:blip r:embed="rId5"/>
          <a:stretch>
            <a:fillRect/>
          </a:stretch>
        </p:blipFill>
        <p:spPr>
          <a:xfrm>
            <a:off x="434703" y="4841537"/>
            <a:ext cx="6619802" cy="2116007"/>
          </a:xfrm>
          <a:prstGeom prst="rect">
            <a:avLst/>
          </a:prstGeom>
        </p:spPr>
      </p:pic>
    </p:spTree>
    <p:extLst>
      <p:ext uri="{BB962C8B-B14F-4D97-AF65-F5344CB8AC3E}">
        <p14:creationId xmlns:p14="http://schemas.microsoft.com/office/powerpoint/2010/main" val="247687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9" grpId="0"/>
    </p:bldLst>
  </p:timing>
</p:sld>
</file>

<file path=ppt/theme/theme1.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1283</TotalTime>
  <Words>684</Words>
  <Application>Microsoft Office PowerPoint</Application>
  <PresentationFormat>Custom</PresentationFormat>
  <Paragraphs>99</Paragraphs>
  <Slides>12</Slides>
  <Notes>11</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Exo</vt:lpstr>
      <vt:lpstr>Anaheim</vt:lpstr>
      <vt:lpstr>Barriecito</vt:lpstr>
      <vt:lpstr>Calibri</vt:lpstr>
      <vt:lpstr>Lato</vt:lpstr>
      <vt:lpstr>HP001 4 hàng</vt:lpstr>
      <vt:lpstr>Arial</vt:lpstr>
      <vt:lpstr>HP001 4H</vt:lpstr>
      <vt:lpstr>Barlow Condensed</vt:lpstr>
      <vt:lpstr>Dekko</vt:lpstr>
      <vt:lpstr>Annie Use Your Telescope</vt:lpstr>
      <vt:lpstr>RocknRoll One</vt:lpstr>
      <vt:lpstr>Boogaloo</vt:lpstr>
      <vt:lpstr>Open Sans</vt:lpstr>
      <vt:lpstr>Math Subject for Middle School - 7th Grade: Ratio, Proportion and Percent by Slidesgo</vt:lpstr>
      <vt:lpstr>PowerPoint Presentation</vt:lpstr>
      <vt:lpstr>PowerPoint Presentation</vt:lpstr>
      <vt:lpstr>PowerPoint Presentation</vt:lpstr>
      <vt:lpstr>CHỦ ĐỀ 12:  PHÉP CỘNG, PHÉP TRỪ     TRONG PHẠM VI  1 000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Subject for Middle School Ratio, Proportion and Percent</dc:title>
  <dc:creator>PC</dc:creator>
  <cp:lastModifiedBy>Admin</cp:lastModifiedBy>
  <cp:revision>146</cp:revision>
  <dcterms:modified xsi:type="dcterms:W3CDTF">2022-04-13T12:58:50Z</dcterms:modified>
</cp:coreProperties>
</file>